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7"/>
  </p:notesMasterIdLst>
  <p:sldIdLst>
    <p:sldId id="256" r:id="rId2"/>
    <p:sldId id="259" r:id="rId3"/>
    <p:sldId id="324" r:id="rId4"/>
    <p:sldId id="326" r:id="rId5"/>
    <p:sldId id="261" r:id="rId6"/>
    <p:sldId id="321" r:id="rId7"/>
    <p:sldId id="320" r:id="rId8"/>
    <p:sldId id="325" r:id="rId9"/>
    <p:sldId id="323" r:id="rId10"/>
    <p:sldId id="327" r:id="rId11"/>
    <p:sldId id="328" r:id="rId12"/>
    <p:sldId id="329" r:id="rId13"/>
    <p:sldId id="330" r:id="rId14"/>
    <p:sldId id="265" r:id="rId15"/>
    <p:sldId id="311" r:id="rId16"/>
  </p:sldIdLst>
  <p:sldSz cx="9144000" cy="5143500" type="screen16x9"/>
  <p:notesSz cx="6858000" cy="9144000"/>
  <p:embeddedFontLst>
    <p:embeddedFont>
      <p:font typeface="Alegreya Sans" panose="020B0604020202020204" charset="0"/>
      <p:regular r:id="rId18"/>
      <p:bold r:id="rId19"/>
      <p:italic r:id="rId20"/>
      <p:boldItalic r:id="rId21"/>
    </p:embeddedFont>
    <p:embeddedFont>
      <p:font typeface="Alegreya Sans Medium" panose="020B0604020202020204" charset="0"/>
      <p:regular r:id="rId22"/>
      <p:bold r:id="rId23"/>
      <p:italic r:id="rId24"/>
      <p:boldItalic r:id="rId25"/>
    </p:embeddedFont>
    <p:embeddedFont>
      <p:font typeface="Nunito Light" pitchFamily="2" charset="0"/>
      <p:regular r:id="rId26"/>
      <p: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43B701DC-7DA5-AF97-7F02-F60B177708AB}" name="Arnold Aristotle Tayag" initials="AT" userId="S::270559700@yoobeestudent.ac.nz::f1f9f8b0-f891-4fce-82d5-5199b24e2ceb"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B58537-7C9F-055D-D005-0EE524282D66}" v="103" dt="2025-07-17T00:23:38.362"/>
    <p1510:client id="{A4A6D8B7-2C60-F454-071E-1E121ED8911A}" v="1" dt="2025-07-17T21:13:59.098"/>
    <p1510:client id="{F864A9A9-B33F-C726-8A85-AE47379E5EDD}" v="2" dt="2025-07-17T21:36:00.322"/>
    <p1510:client id="{FB665C22-87DB-F344-2B02-BBFDD4EA01B9}" v="232" dt="2025-07-15T22:28:05.890"/>
  </p1510:revLst>
</p1510:revInfo>
</file>

<file path=ppt/tableStyles.xml><?xml version="1.0" encoding="utf-8"?>
<a:tblStyleLst xmlns:a="http://schemas.openxmlformats.org/drawingml/2006/main" def="{DA3F66EB-495B-4249-BF34-A23CCD313173}">
  <a:tblStyle styleId="{DA3F66EB-495B-4249-BF34-A23CCD3131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5A21199-9DAA-4802-A738-61A475069C7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a:extLst>
            <a:ext uri="{FF2B5EF4-FFF2-40B4-BE49-F238E27FC236}">
              <a16:creationId xmlns:a16="http://schemas.microsoft.com/office/drawing/2014/main" id="{88E74458-6390-834F-F8D1-D06A0116D6D2}"/>
            </a:ext>
          </a:extLst>
        </p:cNvPr>
        <p:cNvGrpSpPr/>
        <p:nvPr/>
      </p:nvGrpSpPr>
      <p:grpSpPr>
        <a:xfrm>
          <a:off x="0" y="0"/>
          <a:ext cx="0" cy="0"/>
          <a:chOff x="0" y="0"/>
          <a:chExt cx="0" cy="0"/>
        </a:xfrm>
      </p:grpSpPr>
      <p:sp>
        <p:nvSpPr>
          <p:cNvPr id="206" name="Google Shape;206;gd431007ba2_0_215:notes">
            <a:extLst>
              <a:ext uri="{FF2B5EF4-FFF2-40B4-BE49-F238E27FC236}">
                <a16:creationId xmlns:a16="http://schemas.microsoft.com/office/drawing/2014/main" id="{C241DE0A-D2A7-A2C5-7EC4-3747ECBAD7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431007ba2_0_215:notes">
            <a:extLst>
              <a:ext uri="{FF2B5EF4-FFF2-40B4-BE49-F238E27FC236}">
                <a16:creationId xmlns:a16="http://schemas.microsoft.com/office/drawing/2014/main" id="{A37201DE-9496-360C-506A-C75E089EBE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lnSpc>
                <a:spcPct val="150000"/>
              </a:lnSpc>
              <a:buNone/>
            </a:pPr>
            <a:endParaRPr lang="en-US" dirty="0"/>
          </a:p>
        </p:txBody>
      </p:sp>
    </p:spTree>
    <p:extLst>
      <p:ext uri="{BB962C8B-B14F-4D97-AF65-F5344CB8AC3E}">
        <p14:creationId xmlns:p14="http://schemas.microsoft.com/office/powerpoint/2010/main" val="783847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A4129C0-A310-2134-B439-2F779C452AFE}"/>
            </a:ext>
          </a:extLst>
        </p:cNvPr>
        <p:cNvGrpSpPr/>
        <p:nvPr/>
      </p:nvGrpSpPr>
      <p:grpSpPr>
        <a:xfrm>
          <a:off x="0" y="0"/>
          <a:ext cx="0" cy="0"/>
          <a:chOff x="0" y="0"/>
          <a:chExt cx="0" cy="0"/>
        </a:xfrm>
      </p:grpSpPr>
      <p:sp>
        <p:nvSpPr>
          <p:cNvPr id="224" name="Google Shape;224;g54dda1946d_6_322:notes">
            <a:extLst>
              <a:ext uri="{FF2B5EF4-FFF2-40B4-BE49-F238E27FC236}">
                <a16:creationId xmlns:a16="http://schemas.microsoft.com/office/drawing/2014/main" id="{600634B3-C2F5-B5AB-FD8E-548C90F087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4dda1946d_6_322:notes">
            <a:extLst>
              <a:ext uri="{FF2B5EF4-FFF2-40B4-BE49-F238E27FC236}">
                <a16:creationId xmlns:a16="http://schemas.microsoft.com/office/drawing/2014/main" id="{4789163B-B4E7-853D-8767-C06CE61B0D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dirty="0"/>
          </a:p>
        </p:txBody>
      </p:sp>
    </p:spTree>
    <p:extLst>
      <p:ext uri="{BB962C8B-B14F-4D97-AF65-F5344CB8AC3E}">
        <p14:creationId xmlns:p14="http://schemas.microsoft.com/office/powerpoint/2010/main" val="3891488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a:extLst>
            <a:ext uri="{FF2B5EF4-FFF2-40B4-BE49-F238E27FC236}">
              <a16:creationId xmlns:a16="http://schemas.microsoft.com/office/drawing/2014/main" id="{63157647-7F81-A4A0-BF7D-1C9A8DAEFDB4}"/>
            </a:ext>
          </a:extLst>
        </p:cNvPr>
        <p:cNvGrpSpPr/>
        <p:nvPr/>
      </p:nvGrpSpPr>
      <p:grpSpPr>
        <a:xfrm>
          <a:off x="0" y="0"/>
          <a:ext cx="0" cy="0"/>
          <a:chOff x="0" y="0"/>
          <a:chExt cx="0" cy="0"/>
        </a:xfrm>
      </p:grpSpPr>
      <p:sp>
        <p:nvSpPr>
          <p:cNvPr id="240" name="Google Shape;240;g54dda1946d_6_332:notes">
            <a:extLst>
              <a:ext uri="{FF2B5EF4-FFF2-40B4-BE49-F238E27FC236}">
                <a16:creationId xmlns:a16="http://schemas.microsoft.com/office/drawing/2014/main" id="{5775D68E-1D28-10E3-8A78-6971C793E4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4dda1946d_6_332:notes">
            <a:extLst>
              <a:ext uri="{FF2B5EF4-FFF2-40B4-BE49-F238E27FC236}">
                <a16:creationId xmlns:a16="http://schemas.microsoft.com/office/drawing/2014/main" id="{F34D8783-6A7B-354E-CF23-6078BF65B2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dirty="0"/>
          </a:p>
        </p:txBody>
      </p:sp>
    </p:spTree>
    <p:extLst>
      <p:ext uri="{BB962C8B-B14F-4D97-AF65-F5344CB8AC3E}">
        <p14:creationId xmlns:p14="http://schemas.microsoft.com/office/powerpoint/2010/main" val="1987713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a:extLst>
            <a:ext uri="{FF2B5EF4-FFF2-40B4-BE49-F238E27FC236}">
              <a16:creationId xmlns:a16="http://schemas.microsoft.com/office/drawing/2014/main" id="{EB9FAE4B-04CA-234D-1D15-5307364B2221}"/>
            </a:ext>
          </a:extLst>
        </p:cNvPr>
        <p:cNvGrpSpPr/>
        <p:nvPr/>
      </p:nvGrpSpPr>
      <p:grpSpPr>
        <a:xfrm>
          <a:off x="0" y="0"/>
          <a:ext cx="0" cy="0"/>
          <a:chOff x="0" y="0"/>
          <a:chExt cx="0" cy="0"/>
        </a:xfrm>
      </p:grpSpPr>
      <p:sp>
        <p:nvSpPr>
          <p:cNvPr id="206" name="Google Shape;206;gd431007ba2_0_215:notes">
            <a:extLst>
              <a:ext uri="{FF2B5EF4-FFF2-40B4-BE49-F238E27FC236}">
                <a16:creationId xmlns:a16="http://schemas.microsoft.com/office/drawing/2014/main" id="{BFFD63D8-6287-F81F-1EFB-DDE62E88CC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431007ba2_0_215:notes">
            <a:extLst>
              <a:ext uri="{FF2B5EF4-FFF2-40B4-BE49-F238E27FC236}">
                <a16:creationId xmlns:a16="http://schemas.microsoft.com/office/drawing/2014/main" id="{3C8F4D29-E426-97E5-EBA3-36A483B7EB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lnSpc>
                <a:spcPct val="150000"/>
              </a:lnSpc>
              <a:buNone/>
            </a:pPr>
            <a:r>
              <a:rPr lang="en-US" dirty="0">
                <a:solidFill>
                  <a:srgbClr val="24292E"/>
                </a:solidFill>
              </a:rPr>
              <a:t>Scope will not be discussed. It will be apparent when I do the system demo.</a:t>
            </a:r>
          </a:p>
        </p:txBody>
      </p:sp>
    </p:spTree>
    <p:extLst>
      <p:ext uri="{BB962C8B-B14F-4D97-AF65-F5344CB8AC3E}">
        <p14:creationId xmlns:p14="http://schemas.microsoft.com/office/powerpoint/2010/main" val="843487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2a6cdc1fcb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2a6cdc1fcb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a:extLst>
            <a:ext uri="{FF2B5EF4-FFF2-40B4-BE49-F238E27FC236}">
              <a16:creationId xmlns:a16="http://schemas.microsoft.com/office/drawing/2014/main" id="{B462776F-1E5B-2C26-5D2A-14D0355F27FD}"/>
            </a:ext>
          </a:extLst>
        </p:cNvPr>
        <p:cNvGrpSpPr/>
        <p:nvPr/>
      </p:nvGrpSpPr>
      <p:grpSpPr>
        <a:xfrm>
          <a:off x="0" y="0"/>
          <a:ext cx="0" cy="0"/>
          <a:chOff x="0" y="0"/>
          <a:chExt cx="0" cy="0"/>
        </a:xfrm>
      </p:grpSpPr>
      <p:sp>
        <p:nvSpPr>
          <p:cNvPr id="206" name="Google Shape;206;gd431007ba2_0_215:notes">
            <a:extLst>
              <a:ext uri="{FF2B5EF4-FFF2-40B4-BE49-F238E27FC236}">
                <a16:creationId xmlns:a16="http://schemas.microsoft.com/office/drawing/2014/main" id="{6FDCAF02-8CA0-03F7-C734-B81F97B41E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431007ba2_0_215:notes">
            <a:extLst>
              <a:ext uri="{FF2B5EF4-FFF2-40B4-BE49-F238E27FC236}">
                <a16:creationId xmlns:a16="http://schemas.microsoft.com/office/drawing/2014/main" id="{08B9DF0B-E847-14EF-28E2-4096E6087B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50000"/>
              </a:lnSpc>
              <a:buFont typeface="Arial,Sans-Serif"/>
              <a:buChar char="•"/>
            </a:pPr>
            <a:r>
              <a:rPr lang="en-US" dirty="0">
                <a:solidFill>
                  <a:srgbClr val="24292E"/>
                </a:solidFill>
              </a:rPr>
              <a:t>Justification: This addresses the first gap identified which is about increasing the reliability of crowdsourced data by minimizing false or malicious submissions.</a:t>
            </a:r>
            <a:endParaRPr lang="en-US" dirty="0">
              <a:solidFill>
                <a:srgbClr val="4A3C30"/>
              </a:solidFill>
            </a:endParaRPr>
          </a:p>
          <a:p>
            <a:pPr algn="just">
              <a:lnSpc>
                <a:spcPct val="150000"/>
              </a:lnSpc>
              <a:buFont typeface="Arial,Sans-Serif"/>
              <a:buChar char="•"/>
            </a:pPr>
            <a:r>
              <a:rPr lang="en-US" dirty="0">
                <a:solidFill>
                  <a:srgbClr val="24292E"/>
                </a:solidFill>
              </a:rPr>
              <a:t>Justification: This addresses the second gap identified by creating a unified solution covering the aspects of crowdsourced reporting, multi–layer verification, operational response, and strategic trend analysis.</a:t>
            </a:r>
            <a:endParaRPr lang="en-US" dirty="0">
              <a:solidFill>
                <a:srgbClr val="4A3C30"/>
              </a:solidFill>
            </a:endParaRPr>
          </a:p>
          <a:p>
            <a:pPr algn="just">
              <a:lnSpc>
                <a:spcPct val="150000"/>
              </a:lnSpc>
              <a:buFont typeface="Arial,Sans-Serif"/>
              <a:buChar char="•"/>
            </a:pPr>
            <a:r>
              <a:rPr lang="en-US" dirty="0">
                <a:solidFill>
                  <a:srgbClr val="24292E"/>
                </a:solidFill>
              </a:rPr>
              <a:t>Justification: This addresses the third gap enumerated above by providing data analytics and enabling the proposed solution to export datasets on road hazard incidents to be used by city planners, researchers, maintenance teams, and other concerned relevant parties.</a:t>
            </a:r>
            <a:endParaRPr lang="en-US" dirty="0">
              <a:solidFill>
                <a:srgbClr val="4A3C30"/>
              </a:solidFill>
            </a:endParaRPr>
          </a:p>
        </p:txBody>
      </p:sp>
    </p:spTree>
    <p:extLst>
      <p:ext uri="{BB962C8B-B14F-4D97-AF65-F5344CB8AC3E}">
        <p14:creationId xmlns:p14="http://schemas.microsoft.com/office/powerpoint/2010/main" val="602774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a:extLst>
            <a:ext uri="{FF2B5EF4-FFF2-40B4-BE49-F238E27FC236}">
              <a16:creationId xmlns:a16="http://schemas.microsoft.com/office/drawing/2014/main" id="{C9BCAFC1-24BF-5882-8DBA-B839DDA1B43D}"/>
            </a:ext>
          </a:extLst>
        </p:cNvPr>
        <p:cNvGrpSpPr/>
        <p:nvPr/>
      </p:nvGrpSpPr>
      <p:grpSpPr>
        <a:xfrm>
          <a:off x="0" y="0"/>
          <a:ext cx="0" cy="0"/>
          <a:chOff x="0" y="0"/>
          <a:chExt cx="0" cy="0"/>
        </a:xfrm>
      </p:grpSpPr>
      <p:sp>
        <p:nvSpPr>
          <p:cNvPr id="206" name="Google Shape;206;gd431007ba2_0_215:notes">
            <a:extLst>
              <a:ext uri="{FF2B5EF4-FFF2-40B4-BE49-F238E27FC236}">
                <a16:creationId xmlns:a16="http://schemas.microsoft.com/office/drawing/2014/main" id="{7AF1BC6E-0341-9E1F-EAFD-C7F212A63C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431007ba2_0_215:notes">
            <a:extLst>
              <a:ext uri="{FF2B5EF4-FFF2-40B4-BE49-F238E27FC236}">
                <a16:creationId xmlns:a16="http://schemas.microsoft.com/office/drawing/2014/main" id="{94472D6A-178D-A7B2-D524-B354353973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50000"/>
              </a:lnSpc>
              <a:buFont typeface="Arial,Sans-Serif"/>
              <a:buChar char="•"/>
            </a:pPr>
            <a:r>
              <a:rPr lang="en-US" dirty="0">
                <a:solidFill>
                  <a:srgbClr val="24292E"/>
                </a:solidFill>
              </a:rPr>
              <a:t>Justification: This addresses the first gap identified which is about increasing the reliability of crowdsourced data by minimizing false or malicious submissions.</a:t>
            </a:r>
            <a:endParaRPr lang="en-US" dirty="0">
              <a:solidFill>
                <a:srgbClr val="4A3C30"/>
              </a:solidFill>
            </a:endParaRPr>
          </a:p>
          <a:p>
            <a:pPr algn="just">
              <a:lnSpc>
                <a:spcPct val="150000"/>
              </a:lnSpc>
              <a:buFont typeface="Arial,Sans-Serif"/>
              <a:buChar char="•"/>
            </a:pPr>
            <a:r>
              <a:rPr lang="en-US" dirty="0">
                <a:solidFill>
                  <a:srgbClr val="24292E"/>
                </a:solidFill>
              </a:rPr>
              <a:t>Justification: This addresses the second gap identified by creating a unified solution covering the aspects of crowdsourced reporting, multi–layer verification, operational response, and strategic trend analysis.</a:t>
            </a:r>
            <a:endParaRPr lang="en-US" dirty="0">
              <a:solidFill>
                <a:srgbClr val="4A3C30"/>
              </a:solidFill>
            </a:endParaRPr>
          </a:p>
          <a:p>
            <a:pPr algn="just">
              <a:lnSpc>
                <a:spcPct val="150000"/>
              </a:lnSpc>
              <a:buFont typeface="Arial,Sans-Serif"/>
              <a:buChar char="•"/>
            </a:pPr>
            <a:r>
              <a:rPr lang="en-US" dirty="0">
                <a:solidFill>
                  <a:srgbClr val="24292E"/>
                </a:solidFill>
              </a:rPr>
              <a:t>Justification: This addresses the third gap identified by providing data analytics and enabling the proposed solution to export datasets on road hazard incidents to be used by city planners, researchers, maintenance teams, and other concerned relevant parties.</a:t>
            </a:r>
            <a:endParaRPr lang="en-US" dirty="0">
              <a:solidFill>
                <a:srgbClr val="4A3C30"/>
              </a:solidFill>
            </a:endParaRPr>
          </a:p>
        </p:txBody>
      </p:sp>
    </p:spTree>
    <p:extLst>
      <p:ext uri="{BB962C8B-B14F-4D97-AF65-F5344CB8AC3E}">
        <p14:creationId xmlns:p14="http://schemas.microsoft.com/office/powerpoint/2010/main" val="1324745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B4 we go deeper in our discussion, allow me to present some Terms and their meanings in the context of my research study</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64C1EA96-51B7-0FFA-AA36-DBE2EC5044B2}"/>
            </a:ext>
          </a:extLst>
        </p:cNvPr>
        <p:cNvGrpSpPr/>
        <p:nvPr/>
      </p:nvGrpSpPr>
      <p:grpSpPr>
        <a:xfrm>
          <a:off x="0" y="0"/>
          <a:ext cx="0" cy="0"/>
          <a:chOff x="0" y="0"/>
          <a:chExt cx="0" cy="0"/>
        </a:xfrm>
      </p:grpSpPr>
      <p:sp>
        <p:nvSpPr>
          <p:cNvPr id="224" name="Google Shape;224;g54dda1946d_6_322:notes">
            <a:extLst>
              <a:ext uri="{FF2B5EF4-FFF2-40B4-BE49-F238E27FC236}">
                <a16:creationId xmlns:a16="http://schemas.microsoft.com/office/drawing/2014/main" id="{0141FF0F-05F8-C1BE-7C12-9412F40513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4dda1946d_6_322:notes">
            <a:extLst>
              <a:ext uri="{FF2B5EF4-FFF2-40B4-BE49-F238E27FC236}">
                <a16:creationId xmlns:a16="http://schemas.microsoft.com/office/drawing/2014/main" id="{14BD236C-D19D-8EAB-A0F7-D9846C249D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81000" indent="-228600">
              <a:buAutoNum type="arabicPeriod"/>
            </a:pPr>
            <a:r>
              <a:rPr lang="en-US">
                <a:solidFill>
                  <a:srgbClr val="24292E"/>
                </a:solidFill>
              </a:rPr>
              <a:t>Road Surface Defects (</a:t>
            </a:r>
            <a:r>
              <a:rPr lang="en-US" i="1">
                <a:solidFill>
                  <a:srgbClr val="24292E"/>
                </a:solidFill>
              </a:rPr>
              <a:t>e.g. Potholes, Loose Gravel or Debris, Faded Road Markings, etc.</a:t>
            </a:r>
            <a:r>
              <a:rPr lang="en-US">
                <a:solidFill>
                  <a:srgbClr val="24292E"/>
                </a:solidFill>
              </a:rPr>
              <a:t>)</a:t>
            </a:r>
            <a:endParaRPr lang="en-US">
              <a:solidFill>
                <a:srgbClr val="444444"/>
              </a:solidFill>
            </a:endParaRPr>
          </a:p>
          <a:p>
            <a:pPr marL="381000" indent="-228600">
              <a:buAutoNum type="arabicPeriod"/>
            </a:pPr>
            <a:r>
              <a:rPr lang="en-US">
                <a:solidFill>
                  <a:srgbClr val="24292E"/>
                </a:solidFill>
              </a:rPr>
              <a:t>Environmental and Weather-Related Hazards (e.g. Icy of frosty roads, Heavy rain &amp; flooding, Fog &amp; reduced visibility, etc.)</a:t>
            </a:r>
            <a:endParaRPr lang="en-US">
              <a:solidFill>
                <a:srgbClr val="444444"/>
              </a:solidFill>
            </a:endParaRPr>
          </a:p>
          <a:p>
            <a:pPr marL="381000" indent="-228600">
              <a:buAutoNum type="arabicPeriod"/>
            </a:pPr>
            <a:r>
              <a:rPr lang="en-US" dirty="0">
                <a:solidFill>
                  <a:srgbClr val="24292E"/>
                </a:solidFill>
              </a:rPr>
              <a:t>Physical Obstructions and Debris (e.g. Fallen trees or branches, Rock falls, Construction debris, etc.)</a:t>
            </a:r>
            <a:endParaRPr lang="en-US">
              <a:solidFill>
                <a:srgbClr val="444444"/>
              </a:solidFill>
            </a:endParaRPr>
          </a:p>
          <a:p>
            <a:pPr marL="381000" indent="-228600">
              <a:buAutoNum type="arabicPeriod"/>
            </a:pPr>
            <a:r>
              <a:rPr lang="en-US" dirty="0">
                <a:solidFill>
                  <a:srgbClr val="24292E"/>
                </a:solidFill>
              </a:rPr>
              <a:t>Infrastructure and Signage Issues (e.g. Malfunctioning traffic signals, Missing or </a:t>
            </a:r>
            <a:r>
              <a:rPr lang="en-US" dirty="0" err="1">
                <a:solidFill>
                  <a:srgbClr val="24292E"/>
                </a:solidFill>
              </a:rPr>
              <a:t>faided</a:t>
            </a:r>
            <a:r>
              <a:rPr lang="en-US" dirty="0">
                <a:solidFill>
                  <a:srgbClr val="24292E"/>
                </a:solidFill>
              </a:rPr>
              <a:t> road </a:t>
            </a:r>
            <a:r>
              <a:rPr lang="en-US" dirty="0" err="1">
                <a:solidFill>
                  <a:srgbClr val="24292E"/>
                </a:solidFill>
              </a:rPr>
              <a:t>signange</a:t>
            </a:r>
            <a:r>
              <a:rPr lang="en-US" dirty="0">
                <a:solidFill>
                  <a:srgbClr val="24292E"/>
                </a:solidFill>
              </a:rPr>
              <a:t>, etc.)</a:t>
            </a:r>
            <a:endParaRPr lang="en-US">
              <a:solidFill>
                <a:srgbClr val="444444"/>
              </a:solidFill>
            </a:endParaRPr>
          </a:p>
          <a:p>
            <a:pPr marL="381000" indent="-228600">
              <a:buAutoNum type="arabicPeriod"/>
            </a:pPr>
            <a:r>
              <a:rPr lang="en-US" dirty="0">
                <a:solidFill>
                  <a:srgbClr val="24292E"/>
                </a:solidFill>
              </a:rPr>
              <a:t>Human and Vehicle-Related Hazards (Aggressive/erratic driving, Road rage incidents, etc.)</a:t>
            </a:r>
            <a:endParaRPr lang="en-US">
              <a:solidFill>
                <a:srgbClr val="444444"/>
              </a:solidFill>
            </a:endParaRPr>
          </a:p>
          <a:p>
            <a:pPr marL="381000" indent="-228600">
              <a:buAutoNum type="arabicPeriod"/>
            </a:pPr>
            <a:r>
              <a:rPr lang="en-US" dirty="0">
                <a:solidFill>
                  <a:srgbClr val="24292E"/>
                </a:solidFill>
              </a:rPr>
              <a:t>Temporary or Event-Driven Hazards (Construction zones, road closures, temporary detours, etc.)</a:t>
            </a:r>
            <a:endParaRPr lang="en-US" dirty="0">
              <a:solidFill>
                <a:srgbClr val="444444"/>
              </a:solidFill>
            </a:endParaRPr>
          </a:p>
        </p:txBody>
      </p:sp>
    </p:spTree>
    <p:extLst>
      <p:ext uri="{BB962C8B-B14F-4D97-AF65-F5344CB8AC3E}">
        <p14:creationId xmlns:p14="http://schemas.microsoft.com/office/powerpoint/2010/main" val="294837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2245EB80-202E-9C57-EF9B-AFECCE149F7E}"/>
            </a:ext>
          </a:extLst>
        </p:cNvPr>
        <p:cNvGrpSpPr/>
        <p:nvPr/>
      </p:nvGrpSpPr>
      <p:grpSpPr>
        <a:xfrm>
          <a:off x="0" y="0"/>
          <a:ext cx="0" cy="0"/>
          <a:chOff x="0" y="0"/>
          <a:chExt cx="0" cy="0"/>
        </a:xfrm>
      </p:grpSpPr>
      <p:sp>
        <p:nvSpPr>
          <p:cNvPr id="224" name="Google Shape;224;g54dda1946d_6_322:notes">
            <a:extLst>
              <a:ext uri="{FF2B5EF4-FFF2-40B4-BE49-F238E27FC236}">
                <a16:creationId xmlns:a16="http://schemas.microsoft.com/office/drawing/2014/main" id="{8A242FFC-C099-6E56-2536-204F59EAB7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4dda1946d_6_322:notes">
            <a:extLst>
              <a:ext uri="{FF2B5EF4-FFF2-40B4-BE49-F238E27FC236}">
                <a16:creationId xmlns:a16="http://schemas.microsoft.com/office/drawing/2014/main" id="{019F28BB-EDC3-3B07-6336-292650A927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indent="0">
              <a:buNone/>
            </a:pPr>
            <a:endParaRPr lang="en-US" dirty="0">
              <a:solidFill>
                <a:srgbClr val="24292E"/>
              </a:solidFill>
            </a:endParaRPr>
          </a:p>
        </p:txBody>
      </p:sp>
    </p:spTree>
    <p:extLst>
      <p:ext uri="{BB962C8B-B14F-4D97-AF65-F5344CB8AC3E}">
        <p14:creationId xmlns:p14="http://schemas.microsoft.com/office/powerpoint/2010/main" val="3368684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728458B-9485-5356-A7B4-BE9F6373230D}"/>
            </a:ext>
          </a:extLst>
        </p:cNvPr>
        <p:cNvGrpSpPr/>
        <p:nvPr/>
      </p:nvGrpSpPr>
      <p:grpSpPr>
        <a:xfrm>
          <a:off x="0" y="0"/>
          <a:ext cx="0" cy="0"/>
          <a:chOff x="0" y="0"/>
          <a:chExt cx="0" cy="0"/>
        </a:xfrm>
      </p:grpSpPr>
      <p:sp>
        <p:nvSpPr>
          <p:cNvPr id="224" name="Google Shape;224;g54dda1946d_6_322:notes">
            <a:extLst>
              <a:ext uri="{FF2B5EF4-FFF2-40B4-BE49-F238E27FC236}">
                <a16:creationId xmlns:a16="http://schemas.microsoft.com/office/drawing/2014/main" id="{ECAB7442-20D3-6E55-69F3-299EF9A6DF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4dda1946d_6_322:notes">
            <a:extLst>
              <a:ext uri="{FF2B5EF4-FFF2-40B4-BE49-F238E27FC236}">
                <a16:creationId xmlns:a16="http://schemas.microsoft.com/office/drawing/2014/main" id="{E409CE55-783C-7227-1E63-D3D0F4F7E2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Actors in the PFD: (1) road users, (2) road safety authorities, (3) road maintenance officers, (4) application</a:t>
            </a:r>
          </a:p>
          <a:p>
            <a:pPr marL="0" indent="0">
              <a:buNone/>
            </a:pPr>
            <a:r>
              <a:rPr lang="en-US" dirty="0"/>
              <a:t>The hazard status lifecycle (left) fits very neatly into the road hazard management workflow (right)</a:t>
            </a:r>
          </a:p>
          <a:p>
            <a:pPr marL="0" indent="0">
              <a:buNone/>
            </a:pPr>
            <a:r>
              <a:rPr lang="en-US" dirty="0"/>
              <a:t>Note: the communication between road safety authorities &amp; road maintenance officers is not yet handled by the system and is mentioned as a limitation</a:t>
            </a:r>
          </a:p>
        </p:txBody>
      </p:sp>
    </p:spTree>
    <p:extLst>
      <p:ext uri="{BB962C8B-B14F-4D97-AF65-F5344CB8AC3E}">
        <p14:creationId xmlns:p14="http://schemas.microsoft.com/office/powerpoint/2010/main" val="1531116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a:extLst>
            <a:ext uri="{FF2B5EF4-FFF2-40B4-BE49-F238E27FC236}">
              <a16:creationId xmlns:a16="http://schemas.microsoft.com/office/drawing/2014/main" id="{3E251811-2B98-B3A2-A360-7CDBDA821F9F}"/>
            </a:ext>
          </a:extLst>
        </p:cNvPr>
        <p:cNvGrpSpPr/>
        <p:nvPr/>
      </p:nvGrpSpPr>
      <p:grpSpPr>
        <a:xfrm>
          <a:off x="0" y="0"/>
          <a:ext cx="0" cy="0"/>
          <a:chOff x="0" y="0"/>
          <a:chExt cx="0" cy="0"/>
        </a:xfrm>
      </p:grpSpPr>
      <p:sp>
        <p:nvSpPr>
          <p:cNvPr id="206" name="Google Shape;206;gd431007ba2_0_215:notes">
            <a:extLst>
              <a:ext uri="{FF2B5EF4-FFF2-40B4-BE49-F238E27FC236}">
                <a16:creationId xmlns:a16="http://schemas.microsoft.com/office/drawing/2014/main" id="{E346BC2B-CAB4-185A-D6DB-8E5DAF287A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431007ba2_0_215:notes">
            <a:extLst>
              <a:ext uri="{FF2B5EF4-FFF2-40B4-BE49-F238E27FC236}">
                <a16:creationId xmlns:a16="http://schemas.microsoft.com/office/drawing/2014/main" id="{68525F02-85EC-9F4C-F9C4-1356069615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lnSpc>
                <a:spcPct val="150000"/>
              </a:lnSpc>
              <a:buNone/>
            </a:pPr>
            <a:r>
              <a:rPr lang="en-US" dirty="0"/>
              <a:t>The workflow presented above is managed by my application having the </a:t>
            </a:r>
            <a:r>
              <a:rPr lang="en-US" dirty="0" err="1"/>
              <a:t>ffg</a:t>
            </a:r>
            <a:r>
              <a:rPr lang="en-US" dirty="0"/>
              <a:t>. architecture diagram:</a:t>
            </a:r>
          </a:p>
          <a:p>
            <a:pPr marL="387350" indent="-228600" algn="just">
              <a:lnSpc>
                <a:spcPct val="150000"/>
              </a:lnSpc>
              <a:buAutoNum type="arabicPeriod"/>
            </a:pPr>
            <a:r>
              <a:rPr lang="en-US" dirty="0"/>
              <a:t>Front-end: HTML5, CSS3, Bootstrap5, </a:t>
            </a:r>
            <a:r>
              <a:rPr lang="en-US" dirty="0" err="1"/>
              <a:t>Javascript</a:t>
            </a:r>
            <a:r>
              <a:rPr lang="en-US" dirty="0"/>
              <a:t>, </a:t>
            </a:r>
            <a:r>
              <a:rPr lang="en-US" dirty="0" err="1"/>
              <a:t>Websockets</a:t>
            </a:r>
            <a:r>
              <a:rPr lang="en-US" dirty="0"/>
              <a:t> (real-time communication), 3rd-party </a:t>
            </a:r>
            <a:r>
              <a:rPr lang="en-US" dirty="0" err="1"/>
              <a:t>javascript</a:t>
            </a:r>
            <a:r>
              <a:rPr lang="en-US" dirty="0"/>
              <a:t> libraries (Chart.js, Leaflet.js), Google Maps API &amp; </a:t>
            </a:r>
            <a:r>
              <a:rPr lang="en-US" dirty="0" err="1"/>
              <a:t>Nominatim</a:t>
            </a:r>
          </a:p>
          <a:p>
            <a:pPr marL="387350" indent="-228600" algn="just">
              <a:lnSpc>
                <a:spcPct val="150000"/>
              </a:lnSpc>
              <a:buAutoNum type="arabicPeriod"/>
            </a:pPr>
            <a:r>
              <a:rPr lang="en-US" dirty="0"/>
              <a:t>Backend: Pure </a:t>
            </a:r>
            <a:r>
              <a:rPr lang="en-US" dirty="0" err="1"/>
              <a:t>javascript</a:t>
            </a:r>
            <a:r>
              <a:rPr lang="en-US" dirty="0"/>
              <a:t> implementation using Node.js / Express.js, NPM as package manager, SQLite, 3rd party </a:t>
            </a:r>
            <a:r>
              <a:rPr lang="en-US" dirty="0" err="1"/>
              <a:t>javascript</a:t>
            </a:r>
            <a:r>
              <a:rPr lang="en-US" dirty="0"/>
              <a:t> libraries (</a:t>
            </a:r>
            <a:r>
              <a:rPr lang="en-US" dirty="0" err="1"/>
              <a:t>bcrypt</a:t>
            </a:r>
            <a:r>
              <a:rPr lang="en-US" dirty="0"/>
              <a:t>, </a:t>
            </a:r>
            <a:r>
              <a:rPr lang="en-US" dirty="0" err="1"/>
              <a:t>multer</a:t>
            </a:r>
            <a:r>
              <a:rPr lang="en-US" dirty="0"/>
              <a:t>, </a:t>
            </a:r>
            <a:r>
              <a:rPr lang="en-US" dirty="0" err="1"/>
              <a:t>dotenv</a:t>
            </a:r>
            <a:r>
              <a:rPr lang="en-US" dirty="0"/>
              <a:t>, </a:t>
            </a:r>
            <a:r>
              <a:rPr lang="en-US" dirty="0" err="1"/>
              <a:t>nodemailer</a:t>
            </a:r>
            <a:r>
              <a:rPr lang="en-US" dirty="0"/>
              <a:t>)</a:t>
            </a:r>
          </a:p>
          <a:p>
            <a:pPr marL="158750" indent="0" algn="just">
              <a:lnSpc>
                <a:spcPct val="150000"/>
              </a:lnSpc>
              <a:buNone/>
            </a:pPr>
            <a:endParaRPr lang="en-US" dirty="0"/>
          </a:p>
        </p:txBody>
      </p:sp>
    </p:spTree>
    <p:extLst>
      <p:ext uri="{BB962C8B-B14F-4D97-AF65-F5344CB8AC3E}">
        <p14:creationId xmlns:p14="http://schemas.microsoft.com/office/powerpoint/2010/main" val="30564994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03500" y="1207063"/>
            <a:ext cx="5736900" cy="2000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675" y="3460625"/>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67675" y="1850"/>
            <a:ext cx="891000" cy="5170200"/>
            <a:chOff x="267675" y="1850"/>
            <a:chExt cx="891000" cy="5170200"/>
          </a:xfrm>
        </p:grpSpPr>
        <p:cxnSp>
          <p:nvCxnSpPr>
            <p:cNvPr id="12" name="Google Shape;12;p2"/>
            <p:cNvCxnSpPr/>
            <p:nvPr/>
          </p:nvCxnSpPr>
          <p:spPr>
            <a:xfrm>
              <a:off x="719150" y="1850"/>
              <a:ext cx="0" cy="5170200"/>
            </a:xfrm>
            <a:prstGeom prst="straightConnector1">
              <a:avLst/>
            </a:prstGeom>
            <a:noFill/>
            <a:ln w="9525" cap="flat" cmpd="sng">
              <a:solidFill>
                <a:schemeClr val="accent1"/>
              </a:solidFill>
              <a:prstDash val="solid"/>
              <a:round/>
              <a:headEnd type="none" w="med" len="med"/>
              <a:tailEnd type="none" w="med" len="med"/>
            </a:ln>
          </p:spPr>
        </p:cxnSp>
        <p:sp>
          <p:nvSpPr>
            <p:cNvPr id="13" name="Google Shape;13;p2"/>
            <p:cNvSpPr/>
            <p:nvPr/>
          </p:nvSpPr>
          <p:spPr>
            <a:xfrm>
              <a:off x="267675" y="2834226"/>
              <a:ext cx="891000" cy="8910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14" name="Google Shape;14;p2"/>
            <p:cNvSpPr/>
            <p:nvPr/>
          </p:nvSpPr>
          <p:spPr>
            <a:xfrm>
              <a:off x="267675" y="3806057"/>
              <a:ext cx="891000" cy="8910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grpSp>
      <p:grpSp>
        <p:nvGrpSpPr>
          <p:cNvPr id="15" name="Google Shape;15;p2"/>
          <p:cNvGrpSpPr/>
          <p:nvPr/>
        </p:nvGrpSpPr>
        <p:grpSpPr>
          <a:xfrm>
            <a:off x="0" y="0"/>
            <a:ext cx="9144000" cy="5143500"/>
            <a:chOff x="0" y="0"/>
            <a:chExt cx="9144000" cy="5143500"/>
          </a:xfrm>
        </p:grpSpPr>
        <p:pic>
          <p:nvPicPr>
            <p:cNvPr id="16" name="Google Shape;16;p2"/>
            <p:cNvPicPr preferRelativeResize="0"/>
            <p:nvPr/>
          </p:nvPicPr>
          <p:blipFill rotWithShape="1">
            <a:blip r:embed="rId2">
              <a:alphaModFix amt="25000"/>
            </a:blip>
            <a:srcRect l="41575" r="4522" b="15867"/>
            <a:stretch/>
          </p:blipFill>
          <p:spPr>
            <a:xfrm flipH="1">
              <a:off x="7125775" y="539500"/>
              <a:ext cx="2018225" cy="4604000"/>
            </a:xfrm>
            <a:prstGeom prst="rect">
              <a:avLst/>
            </a:prstGeom>
            <a:noFill/>
            <a:ln>
              <a:noFill/>
            </a:ln>
            <a:effectLst>
              <a:outerShdw blurRad="571500" dist="371475" dir="12600000" algn="bl" rotWithShape="0">
                <a:srgbClr val="000000">
                  <a:alpha val="55000"/>
                </a:srgbClr>
              </a:outerShdw>
            </a:effectLst>
          </p:spPr>
        </p:pic>
        <p:pic>
          <p:nvPicPr>
            <p:cNvPr id="17" name="Google Shape;17;p2"/>
            <p:cNvPicPr preferRelativeResize="0"/>
            <p:nvPr/>
          </p:nvPicPr>
          <p:blipFill rotWithShape="1">
            <a:blip r:embed="rId3">
              <a:alphaModFix amt="24000"/>
            </a:blip>
            <a:srcRect l="5100" t="-2988" r="-5100" b="38588"/>
            <a:stretch/>
          </p:blipFill>
          <p:spPr>
            <a:xfrm>
              <a:off x="5996900" y="3462775"/>
              <a:ext cx="2705100" cy="1680725"/>
            </a:xfrm>
            <a:prstGeom prst="rect">
              <a:avLst/>
            </a:prstGeom>
            <a:noFill/>
            <a:ln>
              <a:noFill/>
            </a:ln>
            <a:effectLst>
              <a:outerShdw blurRad="671513" dist="19050" dir="15660000" algn="bl" rotWithShape="0">
                <a:srgbClr val="000000">
                  <a:alpha val="47000"/>
                </a:srgbClr>
              </a:outerShdw>
            </a:effectLst>
          </p:spPr>
        </p:pic>
        <p:pic>
          <p:nvPicPr>
            <p:cNvPr id="18" name="Google Shape;18;p2"/>
            <p:cNvPicPr preferRelativeResize="0"/>
            <p:nvPr/>
          </p:nvPicPr>
          <p:blipFill rotWithShape="1">
            <a:blip r:embed="rId4">
              <a:alphaModFix amt="17000"/>
            </a:blip>
            <a:srcRect l="-108" t="60396" r="10074" b="-1334"/>
            <a:stretch/>
          </p:blipFill>
          <p:spPr>
            <a:xfrm flipH="1">
              <a:off x="0" y="0"/>
              <a:ext cx="6697199" cy="131017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6"/>
        <p:cNvGrpSpPr/>
        <p:nvPr/>
      </p:nvGrpSpPr>
      <p:grpSpPr>
        <a:xfrm>
          <a:off x="0" y="0"/>
          <a:ext cx="0" cy="0"/>
          <a:chOff x="0" y="0"/>
          <a:chExt cx="0" cy="0"/>
        </a:xfrm>
      </p:grpSpPr>
      <p:sp>
        <p:nvSpPr>
          <p:cNvPr id="67" name="Google Shape;67;p11"/>
          <p:cNvSpPr txBox="1">
            <a:spLocks noGrp="1"/>
          </p:cNvSpPr>
          <p:nvPr>
            <p:ph type="title" hasCustomPrompt="1"/>
          </p:nvPr>
        </p:nvSpPr>
        <p:spPr>
          <a:xfrm>
            <a:off x="1694650" y="1722563"/>
            <a:ext cx="5754600" cy="1088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8" name="Google Shape;68;p11"/>
          <p:cNvSpPr txBox="1">
            <a:spLocks noGrp="1"/>
          </p:cNvSpPr>
          <p:nvPr>
            <p:ph type="subTitle" idx="1"/>
          </p:nvPr>
        </p:nvSpPr>
        <p:spPr>
          <a:xfrm>
            <a:off x="1694650" y="2923828"/>
            <a:ext cx="57546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69" name="Google Shape;69;p11"/>
          <p:cNvGrpSpPr/>
          <p:nvPr/>
        </p:nvGrpSpPr>
        <p:grpSpPr>
          <a:xfrm>
            <a:off x="-8148" y="-331150"/>
            <a:ext cx="9143223" cy="5474639"/>
            <a:chOff x="-8148" y="-331150"/>
            <a:chExt cx="9143223" cy="5474639"/>
          </a:xfrm>
        </p:grpSpPr>
        <p:sp>
          <p:nvSpPr>
            <p:cNvPr id="70" name="Google Shape;70;p11"/>
            <p:cNvSpPr/>
            <p:nvPr/>
          </p:nvSpPr>
          <p:spPr>
            <a:xfrm>
              <a:off x="3521475" y="-331150"/>
              <a:ext cx="1151100" cy="1151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cxnSp>
          <p:nvCxnSpPr>
            <p:cNvPr id="71" name="Google Shape;71;p11"/>
            <p:cNvCxnSpPr>
              <a:stCxn id="70" idx="6"/>
            </p:cNvCxnSpPr>
            <p:nvPr/>
          </p:nvCxnSpPr>
          <p:spPr>
            <a:xfrm>
              <a:off x="4672575" y="244400"/>
              <a:ext cx="4462500" cy="0"/>
            </a:xfrm>
            <a:prstGeom prst="straightConnector1">
              <a:avLst/>
            </a:prstGeom>
            <a:noFill/>
            <a:ln w="9525" cap="flat" cmpd="sng">
              <a:solidFill>
                <a:schemeClr val="accent1"/>
              </a:solidFill>
              <a:prstDash val="solid"/>
              <a:round/>
              <a:headEnd type="none" w="med" len="med"/>
              <a:tailEnd type="none" w="med" len="med"/>
            </a:ln>
          </p:spPr>
        </p:cxnSp>
        <p:sp>
          <p:nvSpPr>
            <p:cNvPr id="72" name="Google Shape;72;p11"/>
            <p:cNvSpPr/>
            <p:nvPr/>
          </p:nvSpPr>
          <p:spPr>
            <a:xfrm>
              <a:off x="3760875" y="147650"/>
              <a:ext cx="672300" cy="672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grpSp>
          <p:nvGrpSpPr>
            <p:cNvPr id="73" name="Google Shape;73;p11"/>
            <p:cNvGrpSpPr/>
            <p:nvPr/>
          </p:nvGrpSpPr>
          <p:grpSpPr>
            <a:xfrm>
              <a:off x="1845400" y="4236527"/>
              <a:ext cx="1436852" cy="906962"/>
              <a:chOff x="0" y="3084775"/>
              <a:chExt cx="2129300" cy="1519200"/>
            </a:xfrm>
          </p:grpSpPr>
          <p:sp>
            <p:nvSpPr>
              <p:cNvPr id="74" name="Google Shape;74;p11"/>
              <p:cNvSpPr/>
              <p:nvPr/>
            </p:nvSpPr>
            <p:spPr>
              <a:xfrm>
                <a:off x="0" y="3084775"/>
                <a:ext cx="994200" cy="15192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75" name="Google Shape;75;p11"/>
              <p:cNvSpPr/>
              <p:nvPr/>
            </p:nvSpPr>
            <p:spPr>
              <a:xfrm>
                <a:off x="1135100" y="3084775"/>
                <a:ext cx="994200" cy="15192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grpSp>
        <p:cxnSp>
          <p:nvCxnSpPr>
            <p:cNvPr id="76" name="Google Shape;76;p11"/>
            <p:cNvCxnSpPr>
              <a:stCxn id="75" idx="0"/>
            </p:cNvCxnSpPr>
            <p:nvPr/>
          </p:nvCxnSpPr>
          <p:spPr>
            <a:xfrm rot="10800000">
              <a:off x="-8148" y="4690008"/>
              <a:ext cx="3290400" cy="0"/>
            </a:xfrm>
            <a:prstGeom prst="straightConnector1">
              <a:avLst/>
            </a:prstGeom>
            <a:noFill/>
            <a:ln w="9525" cap="flat" cmpd="sng">
              <a:solidFill>
                <a:schemeClr val="accent1"/>
              </a:solidFill>
              <a:prstDash val="solid"/>
              <a:round/>
              <a:headEnd type="none" w="med" len="med"/>
              <a:tailEnd type="none" w="med" len="med"/>
            </a:ln>
          </p:spPr>
        </p:cxnSp>
      </p:grpSp>
      <p:grpSp>
        <p:nvGrpSpPr>
          <p:cNvPr id="77" name="Google Shape;77;p11"/>
          <p:cNvGrpSpPr/>
          <p:nvPr/>
        </p:nvGrpSpPr>
        <p:grpSpPr>
          <a:xfrm>
            <a:off x="-1873368" y="-1115746"/>
            <a:ext cx="11553086" cy="7261465"/>
            <a:chOff x="-1873368" y="-1115746"/>
            <a:chExt cx="11553086" cy="7261465"/>
          </a:xfrm>
        </p:grpSpPr>
        <p:pic>
          <p:nvPicPr>
            <p:cNvPr id="78" name="Google Shape;78;p11"/>
            <p:cNvPicPr preferRelativeResize="0"/>
            <p:nvPr/>
          </p:nvPicPr>
          <p:blipFill>
            <a:blip r:embed="rId2">
              <a:alphaModFix amt="12000"/>
            </a:blip>
            <a:stretch>
              <a:fillRect/>
            </a:stretch>
          </p:blipFill>
          <p:spPr>
            <a:xfrm rot="-8979765" flipH="1">
              <a:off x="-1041358" y="-657784"/>
              <a:ext cx="2921265" cy="4086469"/>
            </a:xfrm>
            <a:prstGeom prst="rect">
              <a:avLst/>
            </a:prstGeom>
            <a:noFill/>
            <a:ln>
              <a:noFill/>
            </a:ln>
            <a:effectLst>
              <a:outerShdw blurRad="571500" dist="371475" dir="17460000" algn="bl" rotWithShape="0">
                <a:srgbClr val="000000">
                  <a:alpha val="55000"/>
                </a:srgbClr>
              </a:outerShdw>
            </a:effectLst>
          </p:spPr>
        </p:pic>
        <p:pic>
          <p:nvPicPr>
            <p:cNvPr id="79" name="Google Shape;79;p11"/>
            <p:cNvPicPr preferRelativeResize="0"/>
            <p:nvPr/>
          </p:nvPicPr>
          <p:blipFill>
            <a:blip r:embed="rId3">
              <a:alphaModFix amt="12000"/>
            </a:blip>
            <a:stretch>
              <a:fillRect/>
            </a:stretch>
          </p:blipFill>
          <p:spPr>
            <a:xfrm rot="-8448909" flipH="1">
              <a:off x="6814001" y="3073524"/>
              <a:ext cx="2286400" cy="2647601"/>
            </a:xfrm>
            <a:prstGeom prst="rect">
              <a:avLst/>
            </a:prstGeom>
            <a:noFill/>
            <a:ln>
              <a:noFill/>
            </a:ln>
            <a:effectLst>
              <a:outerShdw blurRad="571500" dist="371475" dir="17460000" algn="bl" rotWithShape="0">
                <a:srgbClr val="000000">
                  <a:alpha val="55000"/>
                </a:srgbClr>
              </a:outerShdw>
            </a:effectLst>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13"/>
          <p:cNvSpPr txBox="1">
            <a:spLocks noGrp="1"/>
          </p:cNvSpPr>
          <p:nvPr>
            <p:ph type="title" idx="2" hasCustomPrompt="1"/>
          </p:nvPr>
        </p:nvSpPr>
        <p:spPr>
          <a:xfrm>
            <a:off x="1256875" y="131162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3" hasCustomPrompt="1"/>
          </p:nvPr>
        </p:nvSpPr>
        <p:spPr>
          <a:xfrm>
            <a:off x="1256875" y="2977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title" idx="4" hasCustomPrompt="1"/>
          </p:nvPr>
        </p:nvSpPr>
        <p:spPr>
          <a:xfrm>
            <a:off x="3636900" y="132222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5" hasCustomPrompt="1"/>
          </p:nvPr>
        </p:nvSpPr>
        <p:spPr>
          <a:xfrm>
            <a:off x="3636900" y="29881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6" hasCustomPrompt="1"/>
          </p:nvPr>
        </p:nvSpPr>
        <p:spPr>
          <a:xfrm>
            <a:off x="6016925" y="132222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7" hasCustomPrompt="1"/>
          </p:nvPr>
        </p:nvSpPr>
        <p:spPr>
          <a:xfrm>
            <a:off x="6016925" y="29881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1"/>
          </p:nvPr>
        </p:nvSpPr>
        <p:spPr>
          <a:xfrm>
            <a:off x="1256875" y="1884325"/>
            <a:ext cx="1870200" cy="78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90" name="Google Shape;90;p13"/>
          <p:cNvSpPr txBox="1">
            <a:spLocks noGrp="1"/>
          </p:cNvSpPr>
          <p:nvPr>
            <p:ph type="subTitle" idx="8"/>
          </p:nvPr>
        </p:nvSpPr>
        <p:spPr>
          <a:xfrm>
            <a:off x="3636900" y="1894925"/>
            <a:ext cx="1870200" cy="78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91" name="Google Shape;91;p13"/>
          <p:cNvSpPr txBox="1">
            <a:spLocks noGrp="1"/>
          </p:cNvSpPr>
          <p:nvPr>
            <p:ph type="subTitle" idx="9"/>
          </p:nvPr>
        </p:nvSpPr>
        <p:spPr>
          <a:xfrm>
            <a:off x="6016925" y="1894925"/>
            <a:ext cx="1870200" cy="78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92" name="Google Shape;92;p13"/>
          <p:cNvSpPr txBox="1">
            <a:spLocks noGrp="1"/>
          </p:cNvSpPr>
          <p:nvPr>
            <p:ph type="subTitle" idx="13"/>
          </p:nvPr>
        </p:nvSpPr>
        <p:spPr>
          <a:xfrm>
            <a:off x="1256875" y="3550150"/>
            <a:ext cx="1870200" cy="78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93" name="Google Shape;93;p13"/>
          <p:cNvSpPr txBox="1">
            <a:spLocks noGrp="1"/>
          </p:cNvSpPr>
          <p:nvPr>
            <p:ph type="subTitle" idx="14"/>
          </p:nvPr>
        </p:nvSpPr>
        <p:spPr>
          <a:xfrm>
            <a:off x="3636900" y="3560750"/>
            <a:ext cx="1870200" cy="78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94" name="Google Shape;94;p13"/>
          <p:cNvSpPr txBox="1">
            <a:spLocks noGrp="1"/>
          </p:cNvSpPr>
          <p:nvPr>
            <p:ph type="subTitle" idx="15"/>
          </p:nvPr>
        </p:nvSpPr>
        <p:spPr>
          <a:xfrm>
            <a:off x="6016925" y="3560750"/>
            <a:ext cx="1870200" cy="78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grpSp>
        <p:nvGrpSpPr>
          <p:cNvPr id="95" name="Google Shape;95;p13"/>
          <p:cNvGrpSpPr/>
          <p:nvPr/>
        </p:nvGrpSpPr>
        <p:grpSpPr>
          <a:xfrm>
            <a:off x="-34950" y="-8850"/>
            <a:ext cx="9213900" cy="5161200"/>
            <a:chOff x="-34950" y="1750"/>
            <a:chExt cx="9213900" cy="5161200"/>
          </a:xfrm>
        </p:grpSpPr>
        <p:cxnSp>
          <p:nvCxnSpPr>
            <p:cNvPr id="96" name="Google Shape;96;p13"/>
            <p:cNvCxnSpPr/>
            <p:nvPr/>
          </p:nvCxnSpPr>
          <p:spPr>
            <a:xfrm>
              <a:off x="-34950" y="4790625"/>
              <a:ext cx="9213900" cy="0"/>
            </a:xfrm>
            <a:prstGeom prst="straightConnector1">
              <a:avLst/>
            </a:prstGeom>
            <a:noFill/>
            <a:ln w="9525" cap="flat" cmpd="sng">
              <a:solidFill>
                <a:schemeClr val="accent1"/>
              </a:solidFill>
              <a:prstDash val="solid"/>
              <a:round/>
              <a:headEnd type="none" w="med" len="med"/>
              <a:tailEnd type="none" w="med" len="med"/>
            </a:ln>
          </p:spPr>
        </p:cxnSp>
        <p:cxnSp>
          <p:nvCxnSpPr>
            <p:cNvPr id="97" name="Google Shape;97;p13"/>
            <p:cNvCxnSpPr/>
            <p:nvPr/>
          </p:nvCxnSpPr>
          <p:spPr>
            <a:xfrm rot="10800000">
              <a:off x="435400" y="1750"/>
              <a:ext cx="0" cy="5161200"/>
            </a:xfrm>
            <a:prstGeom prst="straightConnector1">
              <a:avLst/>
            </a:prstGeom>
            <a:noFill/>
            <a:ln w="9525" cap="flat" cmpd="sng">
              <a:solidFill>
                <a:schemeClr val="accent1"/>
              </a:solidFill>
              <a:prstDash val="solid"/>
              <a:round/>
              <a:headEnd type="none" w="med" len="med"/>
              <a:tailEnd type="none" w="med" len="med"/>
            </a:ln>
          </p:spPr>
        </p:cxnSp>
        <p:sp>
          <p:nvSpPr>
            <p:cNvPr id="98" name="Google Shape;98;p13"/>
            <p:cNvSpPr/>
            <p:nvPr/>
          </p:nvSpPr>
          <p:spPr>
            <a:xfrm>
              <a:off x="8354600" y="4217925"/>
              <a:ext cx="572700" cy="5727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99" name="Google Shape;99;p13"/>
            <p:cNvSpPr/>
            <p:nvPr/>
          </p:nvSpPr>
          <p:spPr>
            <a:xfrm>
              <a:off x="8354600" y="3978475"/>
              <a:ext cx="572700" cy="5727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02" name="Google Shape;102;p14"/>
          <p:cNvPicPr preferRelativeResize="0"/>
          <p:nvPr/>
        </p:nvPicPr>
        <p:blipFill rotWithShape="1">
          <a:blip r:embed="rId2">
            <a:alphaModFix amt="17000"/>
          </a:blip>
          <a:srcRect l="-7439" t="60396" r="10068" b="-1334"/>
          <a:stretch/>
        </p:blipFill>
        <p:spPr>
          <a:xfrm rot="10800000" flipH="1">
            <a:off x="3603400" y="4013650"/>
            <a:ext cx="5574950" cy="13101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05" name="Google Shape;105;p15"/>
          <p:cNvGrpSpPr/>
          <p:nvPr/>
        </p:nvGrpSpPr>
        <p:grpSpPr>
          <a:xfrm>
            <a:off x="-7750" y="-6800"/>
            <a:ext cx="9179400" cy="5198075"/>
            <a:chOff x="-7750" y="-6800"/>
            <a:chExt cx="9179400" cy="5198075"/>
          </a:xfrm>
        </p:grpSpPr>
        <p:cxnSp>
          <p:nvCxnSpPr>
            <p:cNvPr id="106" name="Google Shape;106;p15"/>
            <p:cNvCxnSpPr/>
            <p:nvPr/>
          </p:nvCxnSpPr>
          <p:spPr>
            <a:xfrm>
              <a:off x="-7750" y="4853325"/>
              <a:ext cx="9179400" cy="0"/>
            </a:xfrm>
            <a:prstGeom prst="straightConnector1">
              <a:avLst/>
            </a:prstGeom>
            <a:noFill/>
            <a:ln w="9525" cap="flat" cmpd="sng">
              <a:solidFill>
                <a:schemeClr val="accent1"/>
              </a:solidFill>
              <a:prstDash val="solid"/>
              <a:round/>
              <a:headEnd type="none" w="med" len="med"/>
              <a:tailEnd type="none" w="med" len="med"/>
            </a:ln>
          </p:spPr>
        </p:cxnSp>
        <p:cxnSp>
          <p:nvCxnSpPr>
            <p:cNvPr id="107" name="Google Shape;107;p15"/>
            <p:cNvCxnSpPr/>
            <p:nvPr/>
          </p:nvCxnSpPr>
          <p:spPr>
            <a:xfrm>
              <a:off x="8785125" y="-6800"/>
              <a:ext cx="0" cy="5143500"/>
            </a:xfrm>
            <a:prstGeom prst="straightConnector1">
              <a:avLst/>
            </a:prstGeom>
            <a:noFill/>
            <a:ln w="9525" cap="flat" cmpd="sng">
              <a:solidFill>
                <a:schemeClr val="accent1"/>
              </a:solidFill>
              <a:prstDash val="solid"/>
              <a:round/>
              <a:headEnd type="none" w="med" len="med"/>
              <a:tailEnd type="none" w="med" len="med"/>
            </a:ln>
          </p:spPr>
        </p:cxnSp>
        <p:sp>
          <p:nvSpPr>
            <p:cNvPr id="108" name="Google Shape;108;p15"/>
            <p:cNvSpPr/>
            <p:nvPr/>
          </p:nvSpPr>
          <p:spPr>
            <a:xfrm>
              <a:off x="144925" y="4432575"/>
              <a:ext cx="568200" cy="758700"/>
            </a:xfrm>
            <a:prstGeom prst="round2SameRect">
              <a:avLst>
                <a:gd name="adj1" fmla="val 50000"/>
                <a:gd name="adj2" fmla="val 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109" name="Google Shape;109;p15"/>
            <p:cNvSpPr/>
            <p:nvPr/>
          </p:nvSpPr>
          <p:spPr>
            <a:xfrm>
              <a:off x="184525" y="4115000"/>
              <a:ext cx="489000" cy="489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5867025" y="804463"/>
            <a:ext cx="2563800" cy="109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 name="Google Shape;112;p16"/>
          <p:cNvSpPr txBox="1">
            <a:spLocks noGrp="1"/>
          </p:cNvSpPr>
          <p:nvPr>
            <p:ph type="subTitle" idx="1"/>
          </p:nvPr>
        </p:nvSpPr>
        <p:spPr>
          <a:xfrm>
            <a:off x="5867025" y="1839338"/>
            <a:ext cx="2563800" cy="72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16"/>
          <p:cNvSpPr>
            <a:spLocks noGrp="1"/>
          </p:cNvSpPr>
          <p:nvPr>
            <p:ph type="pic" idx="2"/>
          </p:nvPr>
        </p:nvSpPr>
        <p:spPr>
          <a:xfrm>
            <a:off x="713225" y="554676"/>
            <a:ext cx="2801100" cy="4049400"/>
          </a:xfrm>
          <a:prstGeom prst="round1Rect">
            <a:avLst>
              <a:gd name="adj" fmla="val 16667"/>
            </a:avLst>
          </a:prstGeom>
          <a:noFill/>
          <a:ln w="9525" cap="flat" cmpd="sng">
            <a:solidFill>
              <a:schemeClr val="accent1"/>
            </a:solidFill>
            <a:prstDash val="solid"/>
            <a:round/>
            <a:headEnd type="none" w="sm" len="sm"/>
            <a:tailEnd type="none" w="sm" len="sm"/>
          </a:ln>
        </p:spPr>
      </p:sp>
      <p:sp>
        <p:nvSpPr>
          <p:cNvPr id="114" name="Google Shape;114;p16"/>
          <p:cNvSpPr>
            <a:spLocks noGrp="1"/>
          </p:cNvSpPr>
          <p:nvPr>
            <p:ph type="pic" idx="3"/>
          </p:nvPr>
        </p:nvSpPr>
        <p:spPr>
          <a:xfrm>
            <a:off x="3600825" y="547100"/>
            <a:ext cx="2102100" cy="2319000"/>
          </a:xfrm>
          <a:prstGeom prst="round2SameRect">
            <a:avLst>
              <a:gd name="adj1" fmla="val 16667"/>
              <a:gd name="adj2" fmla="val 0"/>
            </a:avLst>
          </a:prstGeom>
          <a:noFill/>
          <a:ln w="9525" cap="flat" cmpd="sng">
            <a:solidFill>
              <a:schemeClr val="accent1"/>
            </a:solidFill>
            <a:prstDash val="solid"/>
            <a:round/>
            <a:headEnd type="none" w="sm" len="sm"/>
            <a:tailEnd type="none" w="sm" len="sm"/>
          </a:ln>
        </p:spPr>
      </p:sp>
      <p:sp>
        <p:nvSpPr>
          <p:cNvPr id="115" name="Google Shape;115;p16"/>
          <p:cNvSpPr>
            <a:spLocks noGrp="1"/>
          </p:cNvSpPr>
          <p:nvPr>
            <p:ph type="pic" idx="4"/>
          </p:nvPr>
        </p:nvSpPr>
        <p:spPr>
          <a:xfrm>
            <a:off x="3600825" y="2961375"/>
            <a:ext cx="4830000" cy="1650300"/>
          </a:xfrm>
          <a:prstGeom prst="round2DiagRect">
            <a:avLst>
              <a:gd name="adj1" fmla="val 16667"/>
              <a:gd name="adj2" fmla="val 0"/>
            </a:avLst>
          </a:prstGeom>
          <a:noFill/>
          <a:ln w="9525" cap="flat" cmpd="sng">
            <a:solidFill>
              <a:schemeClr val="accent1"/>
            </a:solidFill>
            <a:prstDash val="solid"/>
            <a:round/>
            <a:headEnd type="none" w="sm" len="sm"/>
            <a:tailEnd type="none" w="sm" len="sm"/>
          </a:ln>
        </p:spPr>
      </p:sp>
      <p:pic>
        <p:nvPicPr>
          <p:cNvPr id="116" name="Google Shape;116;p16"/>
          <p:cNvPicPr preferRelativeResize="0"/>
          <p:nvPr/>
        </p:nvPicPr>
        <p:blipFill rotWithShape="1">
          <a:blip r:embed="rId2">
            <a:alphaModFix amt="17000"/>
          </a:blip>
          <a:srcRect l="-108" t="60396" r="10074" b="-1334"/>
          <a:stretch/>
        </p:blipFill>
        <p:spPr>
          <a:xfrm rot="-5400000" flipH="1">
            <a:off x="-2059962" y="2065012"/>
            <a:ext cx="5138450" cy="1018525"/>
          </a:xfrm>
          <a:prstGeom prst="rect">
            <a:avLst/>
          </a:prstGeom>
          <a:noFill/>
          <a:ln>
            <a:noFill/>
          </a:ln>
        </p:spPr>
      </p:pic>
      <p:cxnSp>
        <p:nvCxnSpPr>
          <p:cNvPr id="117" name="Google Shape;117;p16"/>
          <p:cNvCxnSpPr/>
          <p:nvPr/>
        </p:nvCxnSpPr>
        <p:spPr>
          <a:xfrm>
            <a:off x="8819475" y="-6800"/>
            <a:ext cx="0" cy="516930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0" name="Google Shape;120;p17"/>
          <p:cNvSpPr txBox="1">
            <a:spLocks noGrp="1"/>
          </p:cNvSpPr>
          <p:nvPr>
            <p:ph type="subTitle" idx="1"/>
          </p:nvPr>
        </p:nvSpPr>
        <p:spPr>
          <a:xfrm>
            <a:off x="937625" y="2791850"/>
            <a:ext cx="2175300" cy="12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1" name="Google Shape;121;p17"/>
          <p:cNvSpPr txBox="1">
            <a:spLocks noGrp="1"/>
          </p:cNvSpPr>
          <p:nvPr>
            <p:ph type="subTitle" idx="2"/>
          </p:nvPr>
        </p:nvSpPr>
        <p:spPr>
          <a:xfrm>
            <a:off x="3484347" y="2791850"/>
            <a:ext cx="2175300" cy="12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17"/>
          <p:cNvSpPr txBox="1">
            <a:spLocks noGrp="1"/>
          </p:cNvSpPr>
          <p:nvPr>
            <p:ph type="subTitle" idx="3"/>
          </p:nvPr>
        </p:nvSpPr>
        <p:spPr>
          <a:xfrm>
            <a:off x="6031075" y="2791850"/>
            <a:ext cx="2175300" cy="12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17"/>
          <p:cNvSpPr txBox="1">
            <a:spLocks noGrp="1"/>
          </p:cNvSpPr>
          <p:nvPr>
            <p:ph type="subTitle" idx="4"/>
          </p:nvPr>
        </p:nvSpPr>
        <p:spPr>
          <a:xfrm>
            <a:off x="937625" y="2403450"/>
            <a:ext cx="21753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124" name="Google Shape;124;p17"/>
          <p:cNvSpPr txBox="1">
            <a:spLocks noGrp="1"/>
          </p:cNvSpPr>
          <p:nvPr>
            <p:ph type="subTitle" idx="5"/>
          </p:nvPr>
        </p:nvSpPr>
        <p:spPr>
          <a:xfrm>
            <a:off x="3484350" y="2403450"/>
            <a:ext cx="21753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125" name="Google Shape;125;p17"/>
          <p:cNvSpPr txBox="1">
            <a:spLocks noGrp="1"/>
          </p:cNvSpPr>
          <p:nvPr>
            <p:ph type="subTitle" idx="6"/>
          </p:nvPr>
        </p:nvSpPr>
        <p:spPr>
          <a:xfrm>
            <a:off x="6031075" y="2403450"/>
            <a:ext cx="21753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grpSp>
        <p:nvGrpSpPr>
          <p:cNvPr id="126" name="Google Shape;126;p17"/>
          <p:cNvGrpSpPr/>
          <p:nvPr/>
        </p:nvGrpSpPr>
        <p:grpSpPr>
          <a:xfrm>
            <a:off x="8124850" y="-26550"/>
            <a:ext cx="797300" cy="5196600"/>
            <a:chOff x="8124850" y="-26550"/>
            <a:chExt cx="797300" cy="5196600"/>
          </a:xfrm>
        </p:grpSpPr>
        <p:cxnSp>
          <p:nvCxnSpPr>
            <p:cNvPr id="127" name="Google Shape;127;p17"/>
            <p:cNvCxnSpPr/>
            <p:nvPr/>
          </p:nvCxnSpPr>
          <p:spPr>
            <a:xfrm>
              <a:off x="8922150" y="-26550"/>
              <a:ext cx="0" cy="5196600"/>
            </a:xfrm>
            <a:prstGeom prst="straightConnector1">
              <a:avLst/>
            </a:prstGeom>
            <a:noFill/>
            <a:ln w="9525" cap="flat" cmpd="sng">
              <a:solidFill>
                <a:schemeClr val="accent1"/>
              </a:solidFill>
              <a:prstDash val="solid"/>
              <a:round/>
              <a:headEnd type="none" w="med" len="med"/>
              <a:tailEnd type="none" w="med" len="med"/>
            </a:ln>
          </p:spPr>
        </p:cxnSp>
        <p:sp>
          <p:nvSpPr>
            <p:cNvPr id="128" name="Google Shape;128;p17"/>
            <p:cNvSpPr/>
            <p:nvPr/>
          </p:nvSpPr>
          <p:spPr>
            <a:xfrm>
              <a:off x="8124850" y="4490375"/>
              <a:ext cx="669300" cy="669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129" name="Google Shape;129;p17"/>
            <p:cNvSpPr/>
            <p:nvPr/>
          </p:nvSpPr>
          <p:spPr>
            <a:xfrm rot="-5400000">
              <a:off x="8372250" y="4550125"/>
              <a:ext cx="549900" cy="5499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grpSp>
      <p:pic>
        <p:nvPicPr>
          <p:cNvPr id="130" name="Google Shape;130;p17"/>
          <p:cNvPicPr preferRelativeResize="0"/>
          <p:nvPr/>
        </p:nvPicPr>
        <p:blipFill rotWithShape="1">
          <a:blip r:embed="rId2">
            <a:alphaModFix amt="15000"/>
          </a:blip>
          <a:srcRect l="45163" t="14756" r="6852" b="19631"/>
          <a:stretch/>
        </p:blipFill>
        <p:spPr>
          <a:xfrm>
            <a:off x="0" y="3171200"/>
            <a:ext cx="1339950" cy="1972300"/>
          </a:xfrm>
          <a:prstGeom prst="rect">
            <a:avLst/>
          </a:prstGeom>
          <a:noFill/>
          <a:ln>
            <a:noFill/>
          </a:ln>
          <a:effectLst>
            <a:outerShdw blurRad="571500" dist="371475" dir="17460000" algn="bl" rotWithShape="0">
              <a:srgbClr val="000000">
                <a:alpha val="55000"/>
              </a:srgbClr>
            </a:outerShdw>
          </a:effec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31"/>
        <p:cNvGrpSpPr/>
        <p:nvPr/>
      </p:nvGrpSpPr>
      <p:grpSpPr>
        <a:xfrm>
          <a:off x="0" y="0"/>
          <a:ext cx="0" cy="0"/>
          <a:chOff x="0" y="0"/>
          <a:chExt cx="0" cy="0"/>
        </a:xfrm>
      </p:grpSpPr>
      <p:sp>
        <p:nvSpPr>
          <p:cNvPr id="132" name="Google Shape;132;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3" name="Google Shape;133;p18"/>
          <p:cNvSpPr txBox="1">
            <a:spLocks noGrp="1"/>
          </p:cNvSpPr>
          <p:nvPr>
            <p:ph type="subTitle" idx="1"/>
          </p:nvPr>
        </p:nvSpPr>
        <p:spPr>
          <a:xfrm>
            <a:off x="1937838" y="1785900"/>
            <a:ext cx="2281500" cy="86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 name="Google Shape;134;p18"/>
          <p:cNvSpPr txBox="1">
            <a:spLocks noGrp="1"/>
          </p:cNvSpPr>
          <p:nvPr>
            <p:ph type="subTitle" idx="2"/>
          </p:nvPr>
        </p:nvSpPr>
        <p:spPr>
          <a:xfrm>
            <a:off x="5705086" y="1785900"/>
            <a:ext cx="2281500" cy="86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5" name="Google Shape;135;p18"/>
          <p:cNvSpPr txBox="1">
            <a:spLocks noGrp="1"/>
          </p:cNvSpPr>
          <p:nvPr>
            <p:ph type="subTitle" idx="3"/>
          </p:nvPr>
        </p:nvSpPr>
        <p:spPr>
          <a:xfrm>
            <a:off x="1937838" y="3366650"/>
            <a:ext cx="2281500" cy="86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 name="Google Shape;136;p18"/>
          <p:cNvSpPr txBox="1">
            <a:spLocks noGrp="1"/>
          </p:cNvSpPr>
          <p:nvPr>
            <p:ph type="subTitle" idx="4"/>
          </p:nvPr>
        </p:nvSpPr>
        <p:spPr>
          <a:xfrm>
            <a:off x="5705086" y="3366650"/>
            <a:ext cx="2281500" cy="86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18"/>
          <p:cNvSpPr txBox="1">
            <a:spLocks noGrp="1"/>
          </p:cNvSpPr>
          <p:nvPr>
            <p:ph type="subTitle" idx="5"/>
          </p:nvPr>
        </p:nvSpPr>
        <p:spPr>
          <a:xfrm>
            <a:off x="1937838" y="1398200"/>
            <a:ext cx="22815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138" name="Google Shape;138;p18"/>
          <p:cNvSpPr txBox="1">
            <a:spLocks noGrp="1"/>
          </p:cNvSpPr>
          <p:nvPr>
            <p:ph type="subTitle" idx="6"/>
          </p:nvPr>
        </p:nvSpPr>
        <p:spPr>
          <a:xfrm>
            <a:off x="1937838" y="2979025"/>
            <a:ext cx="22815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139" name="Google Shape;139;p18"/>
          <p:cNvSpPr txBox="1">
            <a:spLocks noGrp="1"/>
          </p:cNvSpPr>
          <p:nvPr>
            <p:ph type="subTitle" idx="7"/>
          </p:nvPr>
        </p:nvSpPr>
        <p:spPr>
          <a:xfrm>
            <a:off x="5705063" y="1398200"/>
            <a:ext cx="22815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140" name="Google Shape;140;p18"/>
          <p:cNvSpPr txBox="1">
            <a:spLocks noGrp="1"/>
          </p:cNvSpPr>
          <p:nvPr>
            <p:ph type="subTitle" idx="8"/>
          </p:nvPr>
        </p:nvSpPr>
        <p:spPr>
          <a:xfrm>
            <a:off x="5705063" y="2979025"/>
            <a:ext cx="22815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pic>
        <p:nvPicPr>
          <p:cNvPr id="141" name="Google Shape;141;p18"/>
          <p:cNvPicPr preferRelativeResize="0"/>
          <p:nvPr/>
        </p:nvPicPr>
        <p:blipFill rotWithShape="1">
          <a:blip r:embed="rId2">
            <a:alphaModFix amt="17000"/>
          </a:blip>
          <a:srcRect l="-108" t="60396" r="10074" b="-1334"/>
          <a:stretch/>
        </p:blipFill>
        <p:spPr>
          <a:xfrm rot="10800000">
            <a:off x="1" y="4090275"/>
            <a:ext cx="5383774" cy="10532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42"/>
        <p:cNvGrpSpPr/>
        <p:nvPr/>
      </p:nvGrpSpPr>
      <p:grpSpPr>
        <a:xfrm>
          <a:off x="0" y="0"/>
          <a:ext cx="0" cy="0"/>
          <a:chOff x="0" y="0"/>
          <a:chExt cx="0" cy="0"/>
        </a:xfrm>
      </p:grpSpPr>
      <p:sp>
        <p:nvSpPr>
          <p:cNvPr id="143" name="Google Shape;14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4" name="Google Shape;144;p19"/>
          <p:cNvSpPr txBox="1">
            <a:spLocks noGrp="1"/>
          </p:cNvSpPr>
          <p:nvPr>
            <p:ph type="subTitle" idx="1"/>
          </p:nvPr>
        </p:nvSpPr>
        <p:spPr>
          <a:xfrm>
            <a:off x="980825" y="1692402"/>
            <a:ext cx="2187900" cy="94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 name="Google Shape;145;p19"/>
          <p:cNvSpPr txBox="1">
            <a:spLocks noGrp="1"/>
          </p:cNvSpPr>
          <p:nvPr>
            <p:ph type="subTitle" idx="2"/>
          </p:nvPr>
        </p:nvSpPr>
        <p:spPr>
          <a:xfrm>
            <a:off x="3478062" y="1692402"/>
            <a:ext cx="2187900" cy="94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19"/>
          <p:cNvSpPr txBox="1">
            <a:spLocks noGrp="1"/>
          </p:cNvSpPr>
          <p:nvPr>
            <p:ph type="subTitle" idx="3"/>
          </p:nvPr>
        </p:nvSpPr>
        <p:spPr>
          <a:xfrm>
            <a:off x="980825" y="3422700"/>
            <a:ext cx="2187900" cy="94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19"/>
          <p:cNvSpPr txBox="1">
            <a:spLocks noGrp="1"/>
          </p:cNvSpPr>
          <p:nvPr>
            <p:ph type="subTitle" idx="4"/>
          </p:nvPr>
        </p:nvSpPr>
        <p:spPr>
          <a:xfrm>
            <a:off x="3478062" y="3422700"/>
            <a:ext cx="2187900" cy="94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19"/>
          <p:cNvSpPr txBox="1">
            <a:spLocks noGrp="1"/>
          </p:cNvSpPr>
          <p:nvPr>
            <p:ph type="subTitle" idx="5"/>
          </p:nvPr>
        </p:nvSpPr>
        <p:spPr>
          <a:xfrm>
            <a:off x="5975273" y="1692402"/>
            <a:ext cx="2187900" cy="94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19"/>
          <p:cNvSpPr txBox="1">
            <a:spLocks noGrp="1"/>
          </p:cNvSpPr>
          <p:nvPr>
            <p:ph type="subTitle" idx="6"/>
          </p:nvPr>
        </p:nvSpPr>
        <p:spPr>
          <a:xfrm>
            <a:off x="5975273" y="3422700"/>
            <a:ext cx="2187900" cy="94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0" name="Google Shape;150;p19"/>
          <p:cNvSpPr txBox="1">
            <a:spLocks noGrp="1"/>
          </p:cNvSpPr>
          <p:nvPr>
            <p:ph type="subTitle" idx="7"/>
          </p:nvPr>
        </p:nvSpPr>
        <p:spPr>
          <a:xfrm>
            <a:off x="980825" y="1305475"/>
            <a:ext cx="21879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151" name="Google Shape;151;p19"/>
          <p:cNvSpPr txBox="1">
            <a:spLocks noGrp="1"/>
          </p:cNvSpPr>
          <p:nvPr>
            <p:ph type="subTitle" idx="8"/>
          </p:nvPr>
        </p:nvSpPr>
        <p:spPr>
          <a:xfrm>
            <a:off x="3478061" y="1305475"/>
            <a:ext cx="21879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152" name="Google Shape;152;p19"/>
          <p:cNvSpPr txBox="1">
            <a:spLocks noGrp="1"/>
          </p:cNvSpPr>
          <p:nvPr>
            <p:ph type="subTitle" idx="9"/>
          </p:nvPr>
        </p:nvSpPr>
        <p:spPr>
          <a:xfrm>
            <a:off x="5975271" y="1305475"/>
            <a:ext cx="21879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153" name="Google Shape;153;p19"/>
          <p:cNvSpPr txBox="1">
            <a:spLocks noGrp="1"/>
          </p:cNvSpPr>
          <p:nvPr>
            <p:ph type="subTitle" idx="13"/>
          </p:nvPr>
        </p:nvSpPr>
        <p:spPr>
          <a:xfrm>
            <a:off x="980825" y="3032574"/>
            <a:ext cx="21879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154" name="Google Shape;154;p19"/>
          <p:cNvSpPr txBox="1">
            <a:spLocks noGrp="1"/>
          </p:cNvSpPr>
          <p:nvPr>
            <p:ph type="subTitle" idx="14"/>
          </p:nvPr>
        </p:nvSpPr>
        <p:spPr>
          <a:xfrm>
            <a:off x="3478061" y="3032574"/>
            <a:ext cx="21879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155" name="Google Shape;155;p19"/>
          <p:cNvSpPr txBox="1">
            <a:spLocks noGrp="1"/>
          </p:cNvSpPr>
          <p:nvPr>
            <p:ph type="subTitle" idx="15"/>
          </p:nvPr>
        </p:nvSpPr>
        <p:spPr>
          <a:xfrm>
            <a:off x="5975271" y="3032574"/>
            <a:ext cx="21879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a:solidFill>
                  <a:schemeClr val="dk1"/>
                </a:solidFill>
                <a:latin typeface="EB Garamond SemiBold"/>
                <a:ea typeface="EB Garamond SemiBold"/>
                <a:cs typeface="EB Garamond SemiBold"/>
                <a:sym typeface="EB Garamond SemiBol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grpSp>
        <p:nvGrpSpPr>
          <p:cNvPr id="156" name="Google Shape;156;p19"/>
          <p:cNvGrpSpPr/>
          <p:nvPr/>
        </p:nvGrpSpPr>
        <p:grpSpPr>
          <a:xfrm>
            <a:off x="7903103" y="-8850"/>
            <a:ext cx="921522" cy="5161200"/>
            <a:chOff x="7903103" y="-8850"/>
            <a:chExt cx="921522" cy="5161200"/>
          </a:xfrm>
        </p:grpSpPr>
        <p:cxnSp>
          <p:nvCxnSpPr>
            <p:cNvPr id="157" name="Google Shape;157;p19"/>
            <p:cNvCxnSpPr/>
            <p:nvPr/>
          </p:nvCxnSpPr>
          <p:spPr>
            <a:xfrm rot="10800000">
              <a:off x="8824625" y="-8850"/>
              <a:ext cx="0" cy="5161200"/>
            </a:xfrm>
            <a:prstGeom prst="straightConnector1">
              <a:avLst/>
            </a:prstGeom>
            <a:noFill/>
            <a:ln w="9525" cap="flat" cmpd="sng">
              <a:solidFill>
                <a:schemeClr val="accent1"/>
              </a:solidFill>
              <a:prstDash val="solid"/>
              <a:round/>
              <a:headEnd type="none" w="med" len="med"/>
              <a:tailEnd type="none" w="med" len="med"/>
            </a:ln>
          </p:spPr>
        </p:cxnSp>
        <p:sp>
          <p:nvSpPr>
            <p:cNvPr id="158" name="Google Shape;158;p19"/>
            <p:cNvSpPr/>
            <p:nvPr/>
          </p:nvSpPr>
          <p:spPr>
            <a:xfrm rot="-5400000">
              <a:off x="8174800" y="4493700"/>
              <a:ext cx="649800" cy="6498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159" name="Google Shape;159;p19"/>
            <p:cNvSpPr/>
            <p:nvPr/>
          </p:nvSpPr>
          <p:spPr>
            <a:xfrm rot="-5400000">
              <a:off x="7903103" y="4493700"/>
              <a:ext cx="649800" cy="6498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3041971" y="539500"/>
            <a:ext cx="3060000" cy="98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5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2" name="Google Shape;162;p20"/>
          <p:cNvSpPr txBox="1">
            <a:spLocks noGrp="1"/>
          </p:cNvSpPr>
          <p:nvPr>
            <p:ph type="subTitle" idx="1"/>
          </p:nvPr>
        </p:nvSpPr>
        <p:spPr>
          <a:xfrm>
            <a:off x="3041950" y="1524400"/>
            <a:ext cx="3060000" cy="114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3" name="Google Shape;163;p20"/>
          <p:cNvSpPr txBox="1"/>
          <p:nvPr/>
        </p:nvSpPr>
        <p:spPr>
          <a:xfrm>
            <a:off x="2986250" y="3399075"/>
            <a:ext cx="3171600" cy="769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Alegreya Sans"/>
                <a:ea typeface="Alegreya Sans"/>
                <a:cs typeface="Alegreya Sans"/>
                <a:sym typeface="Alegreya Sans"/>
              </a:rPr>
              <a:t>CREDITS</a:t>
            </a:r>
            <a:r>
              <a:rPr lang="en" sz="1200">
                <a:solidFill>
                  <a:schemeClr val="dk1"/>
                </a:solidFill>
                <a:latin typeface="Alegreya Sans Medium"/>
                <a:ea typeface="Alegreya Sans Medium"/>
                <a:cs typeface="Alegreya Sans Medium"/>
                <a:sym typeface="Alegreya Sans Medium"/>
              </a:rPr>
              <a:t>: This presentation template was created by </a:t>
            </a:r>
            <a:r>
              <a:rPr lang="en" sz="1200" b="1" u="sng">
                <a:solidFill>
                  <a:schemeClr val="dk1"/>
                </a:solidFill>
                <a:latin typeface="Alegreya Sans"/>
                <a:ea typeface="Alegreya Sans"/>
                <a:cs typeface="Alegreya Sans"/>
                <a:sym typeface="Alegreya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Alegreya Sans Medium"/>
                <a:ea typeface="Alegreya Sans Medium"/>
                <a:cs typeface="Alegreya Sans Medium"/>
                <a:sym typeface="Alegreya Sans Medium"/>
              </a:rPr>
              <a:t>, and includes icons by </a:t>
            </a:r>
            <a:r>
              <a:rPr lang="en" sz="1200" b="1" u="sng">
                <a:solidFill>
                  <a:schemeClr val="dk1"/>
                </a:solidFill>
                <a:latin typeface="Alegreya Sans"/>
                <a:ea typeface="Alegreya Sans"/>
                <a:cs typeface="Alegreya Sans"/>
                <a:sym typeface="Alegreya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Alegreya Sans Medium"/>
                <a:ea typeface="Alegreya Sans Medium"/>
                <a:cs typeface="Alegreya Sans Medium"/>
                <a:sym typeface="Alegreya Sans Medium"/>
              </a:rPr>
              <a:t>, and infographics &amp; images by </a:t>
            </a:r>
            <a:r>
              <a:rPr lang="en" sz="1200" b="1" u="sng">
                <a:solidFill>
                  <a:schemeClr val="dk1"/>
                </a:solidFill>
                <a:latin typeface="Alegreya Sans"/>
                <a:ea typeface="Alegreya Sans"/>
                <a:cs typeface="Alegreya Sans"/>
                <a:sym typeface="Alegreya Sans"/>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Alegreya Sans"/>
                <a:ea typeface="Alegreya Sans"/>
                <a:cs typeface="Alegreya Sans"/>
                <a:sym typeface="Alegreya Sans"/>
              </a:rPr>
              <a:t> </a:t>
            </a:r>
            <a:endParaRPr sz="1200" b="1" u="sng">
              <a:solidFill>
                <a:schemeClr val="dk1"/>
              </a:solidFill>
              <a:latin typeface="Alegreya Sans"/>
              <a:ea typeface="Alegreya Sans"/>
              <a:cs typeface="Alegreya Sans"/>
              <a:sym typeface="Alegreya Sans"/>
            </a:endParaRPr>
          </a:p>
        </p:txBody>
      </p:sp>
      <p:grpSp>
        <p:nvGrpSpPr>
          <p:cNvPr id="164" name="Google Shape;164;p20"/>
          <p:cNvGrpSpPr/>
          <p:nvPr/>
        </p:nvGrpSpPr>
        <p:grpSpPr>
          <a:xfrm>
            <a:off x="7538750" y="1850"/>
            <a:ext cx="1784100" cy="5170200"/>
            <a:chOff x="7538750" y="1850"/>
            <a:chExt cx="1784100" cy="5170200"/>
          </a:xfrm>
        </p:grpSpPr>
        <p:grpSp>
          <p:nvGrpSpPr>
            <p:cNvPr id="165" name="Google Shape;165;p20"/>
            <p:cNvGrpSpPr/>
            <p:nvPr/>
          </p:nvGrpSpPr>
          <p:grpSpPr>
            <a:xfrm>
              <a:off x="7538750" y="1850"/>
              <a:ext cx="1784100" cy="5170200"/>
              <a:chOff x="-420825" y="1850"/>
              <a:chExt cx="1784100" cy="5170200"/>
            </a:xfrm>
          </p:grpSpPr>
          <p:cxnSp>
            <p:nvCxnSpPr>
              <p:cNvPr id="166" name="Google Shape;166;p20"/>
              <p:cNvCxnSpPr/>
              <p:nvPr/>
            </p:nvCxnSpPr>
            <p:spPr>
              <a:xfrm>
                <a:off x="719150" y="1850"/>
                <a:ext cx="0" cy="5170200"/>
              </a:xfrm>
              <a:prstGeom prst="straightConnector1">
                <a:avLst/>
              </a:prstGeom>
              <a:noFill/>
              <a:ln w="9525" cap="flat" cmpd="sng">
                <a:solidFill>
                  <a:schemeClr val="accent1"/>
                </a:solidFill>
                <a:prstDash val="solid"/>
                <a:round/>
                <a:headEnd type="none" w="med" len="med"/>
                <a:tailEnd type="none" w="med" len="med"/>
              </a:ln>
            </p:spPr>
          </p:cxnSp>
          <p:sp>
            <p:nvSpPr>
              <p:cNvPr id="167" name="Google Shape;167;p20"/>
              <p:cNvSpPr/>
              <p:nvPr/>
            </p:nvSpPr>
            <p:spPr>
              <a:xfrm>
                <a:off x="-420825" y="1694898"/>
                <a:ext cx="1784100" cy="1784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grpSp>
        <p:sp>
          <p:nvSpPr>
            <p:cNvPr id="168" name="Google Shape;168;p20"/>
            <p:cNvSpPr/>
            <p:nvPr/>
          </p:nvSpPr>
          <p:spPr>
            <a:xfrm rot="-5400000">
              <a:off x="7751575" y="2121350"/>
              <a:ext cx="931200" cy="9312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grpSp>
      <p:pic>
        <p:nvPicPr>
          <p:cNvPr id="169" name="Google Shape;169;p20"/>
          <p:cNvPicPr preferRelativeResize="0"/>
          <p:nvPr/>
        </p:nvPicPr>
        <p:blipFill>
          <a:blip r:embed="rId5">
            <a:alphaModFix amt="15000"/>
          </a:blip>
          <a:stretch>
            <a:fillRect/>
          </a:stretch>
        </p:blipFill>
        <p:spPr>
          <a:xfrm rot="-1980899">
            <a:off x="50211" y="-614000"/>
            <a:ext cx="2730478" cy="2632850"/>
          </a:xfrm>
          <a:prstGeom prst="rect">
            <a:avLst/>
          </a:prstGeom>
          <a:noFill/>
          <a:ln>
            <a:noFill/>
          </a:ln>
          <a:effectLst>
            <a:outerShdw blurRad="571500" dist="371475" dir="17460000" algn="bl" rotWithShape="0">
              <a:srgbClr val="000000">
                <a:alpha val="55000"/>
              </a:srgb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856800" y="2556025"/>
            <a:ext cx="3278700" cy="1441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856800" y="1145975"/>
            <a:ext cx="1815600" cy="10977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a:spLocks noGrp="1"/>
          </p:cNvSpPr>
          <p:nvPr>
            <p:ph type="pic" idx="3"/>
          </p:nvPr>
        </p:nvSpPr>
        <p:spPr>
          <a:xfrm>
            <a:off x="1002500" y="539500"/>
            <a:ext cx="2760600" cy="4064400"/>
          </a:xfrm>
          <a:prstGeom prst="round2SameRect">
            <a:avLst>
              <a:gd name="adj1" fmla="val 16667"/>
              <a:gd name="adj2" fmla="val 0"/>
            </a:avLst>
          </a:prstGeom>
          <a:noFill/>
          <a:ln w="9525" cap="flat" cmpd="sng">
            <a:solidFill>
              <a:schemeClr val="lt2"/>
            </a:solidFill>
            <a:prstDash val="solid"/>
            <a:round/>
            <a:headEnd type="none" w="sm" len="sm"/>
            <a:tailEnd type="none" w="sm" len="sm"/>
          </a:ln>
        </p:spPr>
      </p:sp>
      <p:grpSp>
        <p:nvGrpSpPr>
          <p:cNvPr id="23" name="Google Shape;23;p3"/>
          <p:cNvGrpSpPr/>
          <p:nvPr/>
        </p:nvGrpSpPr>
        <p:grpSpPr>
          <a:xfrm>
            <a:off x="-50800" y="0"/>
            <a:ext cx="9225300" cy="5172050"/>
            <a:chOff x="-50800" y="0"/>
            <a:chExt cx="9225300" cy="5172050"/>
          </a:xfrm>
        </p:grpSpPr>
        <p:cxnSp>
          <p:nvCxnSpPr>
            <p:cNvPr id="24" name="Google Shape;24;p3"/>
            <p:cNvCxnSpPr/>
            <p:nvPr/>
          </p:nvCxnSpPr>
          <p:spPr>
            <a:xfrm>
              <a:off x="994075" y="1850"/>
              <a:ext cx="0" cy="5170200"/>
            </a:xfrm>
            <a:prstGeom prst="straightConnector1">
              <a:avLst/>
            </a:prstGeom>
            <a:noFill/>
            <a:ln w="9525" cap="flat" cmpd="sng">
              <a:solidFill>
                <a:schemeClr val="accent1"/>
              </a:solidFill>
              <a:prstDash val="solid"/>
              <a:round/>
              <a:headEnd type="none" w="med" len="med"/>
              <a:tailEnd type="none" w="med" len="med"/>
            </a:ln>
          </p:spPr>
        </p:cxnSp>
        <p:sp>
          <p:nvSpPr>
            <p:cNvPr id="25" name="Google Shape;25;p3"/>
            <p:cNvSpPr/>
            <p:nvPr/>
          </p:nvSpPr>
          <p:spPr>
            <a:xfrm>
              <a:off x="0" y="3084775"/>
              <a:ext cx="994200" cy="15192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cxnSp>
          <p:nvCxnSpPr>
            <p:cNvPr id="26" name="Google Shape;26;p3"/>
            <p:cNvCxnSpPr/>
            <p:nvPr/>
          </p:nvCxnSpPr>
          <p:spPr>
            <a:xfrm rot="10800000">
              <a:off x="-50800" y="4604000"/>
              <a:ext cx="9225300" cy="0"/>
            </a:xfrm>
            <a:prstGeom prst="straightConnector1">
              <a:avLst/>
            </a:prstGeom>
            <a:noFill/>
            <a:ln w="9525" cap="flat" cmpd="sng">
              <a:solidFill>
                <a:schemeClr val="accent1"/>
              </a:solidFill>
              <a:prstDash val="solid"/>
              <a:round/>
              <a:headEnd type="none" w="med" len="med"/>
              <a:tailEnd type="none" w="med" len="med"/>
            </a:ln>
          </p:spPr>
        </p:cxnSp>
        <p:sp>
          <p:nvSpPr>
            <p:cNvPr id="27" name="Google Shape;27;p3"/>
            <p:cNvSpPr/>
            <p:nvPr/>
          </p:nvSpPr>
          <p:spPr>
            <a:xfrm>
              <a:off x="0" y="2384200"/>
              <a:ext cx="994200" cy="15192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28" name="Google Shape;28;p3"/>
            <p:cNvSpPr/>
            <p:nvPr/>
          </p:nvSpPr>
          <p:spPr>
            <a:xfrm>
              <a:off x="0" y="0"/>
              <a:ext cx="994200" cy="994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29" name="Google Shape;29;p3"/>
            <p:cNvSpPr/>
            <p:nvPr/>
          </p:nvSpPr>
          <p:spPr>
            <a:xfrm>
              <a:off x="251550" y="503100"/>
              <a:ext cx="491100" cy="491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0"/>
        <p:cNvGrpSpPr/>
        <p:nvPr/>
      </p:nvGrpSpPr>
      <p:grpSpPr>
        <a:xfrm>
          <a:off x="0" y="0"/>
          <a:ext cx="0" cy="0"/>
          <a:chOff x="0" y="0"/>
          <a:chExt cx="0" cy="0"/>
        </a:xfrm>
      </p:grpSpPr>
      <p:grpSp>
        <p:nvGrpSpPr>
          <p:cNvPr id="171" name="Google Shape;171;p21"/>
          <p:cNvGrpSpPr/>
          <p:nvPr/>
        </p:nvGrpSpPr>
        <p:grpSpPr>
          <a:xfrm>
            <a:off x="-7700" y="28148"/>
            <a:ext cx="9171000" cy="5126377"/>
            <a:chOff x="-7700" y="28148"/>
            <a:chExt cx="9171000" cy="5126377"/>
          </a:xfrm>
        </p:grpSpPr>
        <p:cxnSp>
          <p:nvCxnSpPr>
            <p:cNvPr id="172" name="Google Shape;172;p21"/>
            <p:cNvCxnSpPr/>
            <p:nvPr/>
          </p:nvCxnSpPr>
          <p:spPr>
            <a:xfrm rot="10800000">
              <a:off x="-7700" y="539500"/>
              <a:ext cx="9171000" cy="0"/>
            </a:xfrm>
            <a:prstGeom prst="straightConnector1">
              <a:avLst/>
            </a:prstGeom>
            <a:noFill/>
            <a:ln w="9525" cap="flat" cmpd="sng">
              <a:solidFill>
                <a:schemeClr val="accent1"/>
              </a:solidFill>
              <a:prstDash val="solid"/>
              <a:round/>
              <a:headEnd type="none" w="med" len="med"/>
              <a:tailEnd type="none" w="med" len="med"/>
            </a:ln>
          </p:spPr>
        </p:cxnSp>
        <p:cxnSp>
          <p:nvCxnSpPr>
            <p:cNvPr id="173" name="Google Shape;173;p21"/>
            <p:cNvCxnSpPr>
              <a:endCxn id="174" idx="2"/>
            </p:cNvCxnSpPr>
            <p:nvPr/>
          </p:nvCxnSpPr>
          <p:spPr>
            <a:xfrm>
              <a:off x="7538725" y="28148"/>
              <a:ext cx="0" cy="2946000"/>
            </a:xfrm>
            <a:prstGeom prst="straightConnector1">
              <a:avLst/>
            </a:prstGeom>
            <a:noFill/>
            <a:ln w="9525" cap="flat" cmpd="sng">
              <a:solidFill>
                <a:schemeClr val="accent1"/>
              </a:solidFill>
              <a:prstDash val="solid"/>
              <a:round/>
              <a:headEnd type="none" w="med" len="med"/>
              <a:tailEnd type="none" w="med" len="med"/>
            </a:ln>
          </p:spPr>
        </p:cxnSp>
        <p:sp>
          <p:nvSpPr>
            <p:cNvPr id="174" name="Google Shape;174;p21"/>
            <p:cNvSpPr/>
            <p:nvPr/>
          </p:nvSpPr>
          <p:spPr>
            <a:xfrm rot="5400000">
              <a:off x="6646675" y="2974148"/>
              <a:ext cx="1784100" cy="1784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175" name="Google Shape;175;p21"/>
            <p:cNvSpPr/>
            <p:nvPr/>
          </p:nvSpPr>
          <p:spPr>
            <a:xfrm>
              <a:off x="7029800" y="3942525"/>
              <a:ext cx="1017900" cy="12120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6"/>
        <p:cNvGrpSpPr/>
        <p:nvPr/>
      </p:nvGrpSpPr>
      <p:grpSpPr>
        <a:xfrm>
          <a:off x="0" y="0"/>
          <a:ext cx="0" cy="0"/>
          <a:chOff x="0" y="0"/>
          <a:chExt cx="0" cy="0"/>
        </a:xfrm>
      </p:grpSpPr>
      <p:pic>
        <p:nvPicPr>
          <p:cNvPr id="177" name="Google Shape;177;p22"/>
          <p:cNvPicPr preferRelativeResize="0"/>
          <p:nvPr/>
        </p:nvPicPr>
        <p:blipFill>
          <a:blip r:embed="rId2">
            <a:alphaModFix amt="12000"/>
          </a:blip>
          <a:stretch>
            <a:fillRect/>
          </a:stretch>
        </p:blipFill>
        <p:spPr>
          <a:xfrm rot="1361985" flipH="1">
            <a:off x="675342" y="1772291"/>
            <a:ext cx="2921265" cy="4086471"/>
          </a:xfrm>
          <a:prstGeom prst="rect">
            <a:avLst/>
          </a:prstGeom>
          <a:noFill/>
          <a:ln>
            <a:noFill/>
          </a:ln>
          <a:effectLst>
            <a:outerShdw blurRad="571500" dist="371475" dir="17460000" algn="bl" rotWithShape="0">
              <a:srgbClr val="000000">
                <a:alpha val="55000"/>
              </a:srgbClr>
            </a:outerShdw>
          </a:effectLst>
        </p:spPr>
      </p:pic>
      <p:grpSp>
        <p:nvGrpSpPr>
          <p:cNvPr id="178" name="Google Shape;178;p22"/>
          <p:cNvGrpSpPr/>
          <p:nvPr/>
        </p:nvGrpSpPr>
        <p:grpSpPr>
          <a:xfrm>
            <a:off x="8298075" y="-5975"/>
            <a:ext cx="853800" cy="5152200"/>
            <a:chOff x="8298075" y="-5975"/>
            <a:chExt cx="853800" cy="5152200"/>
          </a:xfrm>
        </p:grpSpPr>
        <p:cxnSp>
          <p:nvCxnSpPr>
            <p:cNvPr id="179" name="Google Shape;179;p22"/>
            <p:cNvCxnSpPr/>
            <p:nvPr/>
          </p:nvCxnSpPr>
          <p:spPr>
            <a:xfrm>
              <a:off x="8725000" y="-5975"/>
              <a:ext cx="0" cy="5152200"/>
            </a:xfrm>
            <a:prstGeom prst="straightConnector1">
              <a:avLst/>
            </a:prstGeom>
            <a:noFill/>
            <a:ln w="9525" cap="flat" cmpd="sng">
              <a:solidFill>
                <a:schemeClr val="accent1"/>
              </a:solidFill>
              <a:prstDash val="solid"/>
              <a:round/>
              <a:headEnd type="none" w="med" len="med"/>
              <a:tailEnd type="none" w="med" len="med"/>
            </a:ln>
          </p:spPr>
        </p:cxnSp>
        <p:sp>
          <p:nvSpPr>
            <p:cNvPr id="180" name="Google Shape;180;p22"/>
            <p:cNvSpPr/>
            <p:nvPr/>
          </p:nvSpPr>
          <p:spPr>
            <a:xfrm>
              <a:off x="8298075" y="526400"/>
              <a:ext cx="853800" cy="853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181" name="Google Shape;181;p22"/>
            <p:cNvSpPr/>
            <p:nvPr/>
          </p:nvSpPr>
          <p:spPr>
            <a:xfrm>
              <a:off x="8298075" y="1525537"/>
              <a:ext cx="853800" cy="853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72400" y="5974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5"/>
          <p:cNvSpPr txBox="1">
            <a:spLocks noGrp="1"/>
          </p:cNvSpPr>
          <p:nvPr>
            <p:ph type="subTitle" idx="1"/>
          </p:nvPr>
        </p:nvSpPr>
        <p:spPr>
          <a:xfrm>
            <a:off x="5124961" y="2791325"/>
            <a:ext cx="2857200" cy="123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 name="Google Shape;36;p5"/>
          <p:cNvSpPr txBox="1">
            <a:spLocks noGrp="1"/>
          </p:cNvSpPr>
          <p:nvPr>
            <p:ph type="subTitle" idx="2"/>
          </p:nvPr>
        </p:nvSpPr>
        <p:spPr>
          <a:xfrm>
            <a:off x="1466638" y="2791325"/>
            <a:ext cx="2857200" cy="123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 name="Google Shape;37;p5"/>
          <p:cNvSpPr txBox="1">
            <a:spLocks noGrp="1"/>
          </p:cNvSpPr>
          <p:nvPr>
            <p:ph type="subTitle" idx="3"/>
          </p:nvPr>
        </p:nvSpPr>
        <p:spPr>
          <a:xfrm>
            <a:off x="1466637" y="2403450"/>
            <a:ext cx="28572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b="1">
                <a:solidFill>
                  <a:schemeClr val="dk1"/>
                </a:solidFill>
                <a:latin typeface="EB Garamond"/>
                <a:ea typeface="EB Garamond"/>
                <a:cs typeface="EB Garamond"/>
                <a:sym typeface="EB Garamon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sp>
        <p:nvSpPr>
          <p:cNvPr id="38" name="Google Shape;38;p5"/>
          <p:cNvSpPr txBox="1">
            <a:spLocks noGrp="1"/>
          </p:cNvSpPr>
          <p:nvPr>
            <p:ph type="subTitle" idx="4"/>
          </p:nvPr>
        </p:nvSpPr>
        <p:spPr>
          <a:xfrm>
            <a:off x="5124959" y="2403450"/>
            <a:ext cx="28572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B Garamond"/>
              <a:buNone/>
              <a:defRPr sz="1800" b="1">
                <a:solidFill>
                  <a:schemeClr val="dk1"/>
                </a:solidFill>
                <a:latin typeface="EB Garamond"/>
                <a:ea typeface="EB Garamond"/>
                <a:cs typeface="EB Garamond"/>
                <a:sym typeface="EB Garamond"/>
              </a:defRPr>
            </a:lvl1pPr>
            <a:lvl2pPr lvl="1"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2pPr>
            <a:lvl3pPr lvl="2"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3pPr>
            <a:lvl4pPr lvl="3"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4pPr>
            <a:lvl5pPr lvl="4"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5pPr>
            <a:lvl6pPr lvl="5"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6pPr>
            <a:lvl7pPr lvl="6"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7pPr>
            <a:lvl8pPr lvl="7"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8pPr>
            <a:lvl9pPr lvl="8" algn="ctr" rtl="0">
              <a:lnSpc>
                <a:spcPct val="100000"/>
              </a:lnSpc>
              <a:spcBef>
                <a:spcPts val="0"/>
              </a:spcBef>
              <a:spcAft>
                <a:spcPts val="0"/>
              </a:spcAft>
              <a:buSzPts val="2400"/>
              <a:buFont typeface="EB Garamond"/>
              <a:buNone/>
              <a:defRPr sz="2400" b="1">
                <a:latin typeface="EB Garamond"/>
                <a:ea typeface="EB Garamond"/>
                <a:cs typeface="EB Garamond"/>
                <a:sym typeface="EB Garamond"/>
              </a:defRPr>
            </a:lvl9pPr>
          </a:lstStyle>
          <a:p>
            <a:endParaRPr/>
          </a:p>
        </p:txBody>
      </p:sp>
      <p:grpSp>
        <p:nvGrpSpPr>
          <p:cNvPr id="39" name="Google Shape;39;p5"/>
          <p:cNvGrpSpPr/>
          <p:nvPr/>
        </p:nvGrpSpPr>
        <p:grpSpPr>
          <a:xfrm>
            <a:off x="825" y="3708650"/>
            <a:ext cx="9143100" cy="1055300"/>
            <a:chOff x="825" y="3708650"/>
            <a:chExt cx="9143100" cy="1055300"/>
          </a:xfrm>
        </p:grpSpPr>
        <p:cxnSp>
          <p:nvCxnSpPr>
            <p:cNvPr id="40" name="Google Shape;40;p5"/>
            <p:cNvCxnSpPr/>
            <p:nvPr/>
          </p:nvCxnSpPr>
          <p:spPr>
            <a:xfrm>
              <a:off x="825" y="4763950"/>
              <a:ext cx="9143100" cy="0"/>
            </a:xfrm>
            <a:prstGeom prst="straightConnector1">
              <a:avLst/>
            </a:prstGeom>
            <a:noFill/>
            <a:ln w="9525" cap="flat" cmpd="sng">
              <a:solidFill>
                <a:schemeClr val="accent1"/>
              </a:solidFill>
              <a:prstDash val="solid"/>
              <a:round/>
              <a:headEnd type="none" w="med" len="med"/>
              <a:tailEnd type="none" w="med" len="med"/>
            </a:ln>
          </p:spPr>
        </p:cxnSp>
        <p:sp>
          <p:nvSpPr>
            <p:cNvPr id="41" name="Google Shape;41;p5"/>
            <p:cNvSpPr/>
            <p:nvPr/>
          </p:nvSpPr>
          <p:spPr>
            <a:xfrm>
              <a:off x="107225" y="4045437"/>
              <a:ext cx="606000" cy="7185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42" name="Google Shape;42;p5"/>
            <p:cNvSpPr/>
            <p:nvPr/>
          </p:nvSpPr>
          <p:spPr>
            <a:xfrm>
              <a:off x="107225" y="3708650"/>
              <a:ext cx="606000" cy="7185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grpSp>
      <p:pic>
        <p:nvPicPr>
          <p:cNvPr id="43" name="Google Shape;43;p5"/>
          <p:cNvPicPr preferRelativeResize="0"/>
          <p:nvPr/>
        </p:nvPicPr>
        <p:blipFill rotWithShape="1">
          <a:blip r:embed="rId2">
            <a:alphaModFix amt="25000"/>
          </a:blip>
          <a:srcRect l="13442" t="17335" r="33506" b="22619"/>
          <a:stretch/>
        </p:blipFill>
        <p:spPr>
          <a:xfrm rot="-14">
            <a:off x="7595775" y="2054903"/>
            <a:ext cx="1548225" cy="3088594"/>
          </a:xfrm>
          <a:prstGeom prst="rect">
            <a:avLst/>
          </a:prstGeom>
          <a:noFill/>
          <a:ln>
            <a:noFill/>
          </a:ln>
          <a:effectLst>
            <a:outerShdw blurRad="571500" dist="371475" dir="17460000" algn="bl" rotWithShape="0">
              <a:srgbClr val="000000">
                <a:alpha val="55000"/>
              </a:srgbClr>
            </a:outerShdw>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46" name="Google Shape;46;p6"/>
          <p:cNvPicPr preferRelativeResize="0"/>
          <p:nvPr/>
        </p:nvPicPr>
        <p:blipFill rotWithShape="1">
          <a:blip r:embed="rId2">
            <a:alphaModFix amt="25000"/>
          </a:blip>
          <a:srcRect l="50046" t="24653" r="-1391"/>
          <a:stretch/>
        </p:blipFill>
        <p:spPr>
          <a:xfrm>
            <a:off x="0" y="1340925"/>
            <a:ext cx="770450" cy="1818724"/>
          </a:xfrm>
          <a:prstGeom prst="rect">
            <a:avLst/>
          </a:prstGeom>
          <a:noFill/>
          <a:ln>
            <a:noFill/>
          </a:ln>
          <a:effectLst>
            <a:outerShdw blurRad="571500" dist="371475" dir="17460000" algn="bl" rotWithShape="0">
              <a:srgbClr val="000000">
                <a:alpha val="55000"/>
              </a:srgbClr>
            </a:outerShdw>
          </a:effectLst>
        </p:spPr>
      </p:pic>
      <p:pic>
        <p:nvPicPr>
          <p:cNvPr id="47" name="Google Shape;47;p6"/>
          <p:cNvPicPr preferRelativeResize="0"/>
          <p:nvPr/>
        </p:nvPicPr>
        <p:blipFill rotWithShape="1">
          <a:blip r:embed="rId3">
            <a:alphaModFix amt="17000"/>
          </a:blip>
          <a:srcRect l="-108" t="60396" r="10074" b="-1334"/>
          <a:stretch/>
        </p:blipFill>
        <p:spPr>
          <a:xfrm rot="5400000" flipH="1">
            <a:off x="5911400" y="1922425"/>
            <a:ext cx="5155025" cy="1310175"/>
          </a:xfrm>
          <a:prstGeom prst="rect">
            <a:avLst/>
          </a:prstGeom>
          <a:noFill/>
          <a:ln>
            <a:noFill/>
          </a:ln>
        </p:spPr>
      </p:pic>
      <p:cxnSp>
        <p:nvCxnSpPr>
          <p:cNvPr id="48" name="Google Shape;48;p6"/>
          <p:cNvCxnSpPr/>
          <p:nvPr/>
        </p:nvCxnSpPr>
        <p:spPr>
          <a:xfrm>
            <a:off x="222525" y="1800"/>
            <a:ext cx="0" cy="515250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108463" y="1408050"/>
            <a:ext cx="3334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1" name="Google Shape;51;p7"/>
          <p:cNvSpPr txBox="1">
            <a:spLocks noGrp="1"/>
          </p:cNvSpPr>
          <p:nvPr>
            <p:ph type="subTitle" idx="1"/>
          </p:nvPr>
        </p:nvSpPr>
        <p:spPr>
          <a:xfrm>
            <a:off x="1108463" y="1980750"/>
            <a:ext cx="3334200" cy="175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2" name="Google Shape;52;p7"/>
          <p:cNvSpPr>
            <a:spLocks noGrp="1"/>
          </p:cNvSpPr>
          <p:nvPr>
            <p:ph type="pic" idx="2"/>
          </p:nvPr>
        </p:nvSpPr>
        <p:spPr>
          <a:xfrm>
            <a:off x="5248538" y="539500"/>
            <a:ext cx="2787000" cy="4064400"/>
          </a:xfrm>
          <a:prstGeom prst="round2SameRect">
            <a:avLst>
              <a:gd name="adj1" fmla="val 16667"/>
              <a:gd name="adj2" fmla="val 0"/>
            </a:avLst>
          </a:prstGeom>
          <a:noFill/>
          <a:ln w="9525" cap="flat" cmpd="sng">
            <a:solidFill>
              <a:schemeClr val="accent1"/>
            </a:solidFill>
            <a:prstDash val="solid"/>
            <a:round/>
            <a:headEnd type="none" w="sm" len="sm"/>
            <a:tailEnd type="none" w="sm" len="sm"/>
          </a:ln>
        </p:spPr>
      </p:sp>
      <p:grpSp>
        <p:nvGrpSpPr>
          <p:cNvPr id="53" name="Google Shape;53;p7"/>
          <p:cNvGrpSpPr/>
          <p:nvPr/>
        </p:nvGrpSpPr>
        <p:grpSpPr>
          <a:xfrm>
            <a:off x="775" y="250100"/>
            <a:ext cx="9160800" cy="4912800"/>
            <a:chOff x="775" y="250100"/>
            <a:chExt cx="9160800" cy="4912800"/>
          </a:xfrm>
        </p:grpSpPr>
        <p:cxnSp>
          <p:nvCxnSpPr>
            <p:cNvPr id="54" name="Google Shape;54;p7"/>
            <p:cNvCxnSpPr/>
            <p:nvPr/>
          </p:nvCxnSpPr>
          <p:spPr>
            <a:xfrm rot="10800000">
              <a:off x="775" y="250100"/>
              <a:ext cx="9160800" cy="0"/>
            </a:xfrm>
            <a:prstGeom prst="straightConnector1">
              <a:avLst/>
            </a:prstGeom>
            <a:noFill/>
            <a:ln w="9525" cap="flat" cmpd="sng">
              <a:solidFill>
                <a:schemeClr val="accent1"/>
              </a:solidFill>
              <a:prstDash val="solid"/>
              <a:round/>
              <a:headEnd type="none" w="med" len="med"/>
              <a:tailEnd type="none" w="med" len="med"/>
            </a:ln>
          </p:spPr>
        </p:cxnSp>
        <p:sp>
          <p:nvSpPr>
            <p:cNvPr id="55" name="Google Shape;55;p7"/>
            <p:cNvSpPr/>
            <p:nvPr/>
          </p:nvSpPr>
          <p:spPr>
            <a:xfrm>
              <a:off x="133850" y="250100"/>
              <a:ext cx="718200" cy="718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56" name="Google Shape;56;p7"/>
            <p:cNvSpPr/>
            <p:nvPr/>
          </p:nvSpPr>
          <p:spPr>
            <a:xfrm>
              <a:off x="244700" y="609200"/>
              <a:ext cx="496500" cy="6207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cxnSp>
          <p:nvCxnSpPr>
            <p:cNvPr id="57" name="Google Shape;57;p7"/>
            <p:cNvCxnSpPr>
              <a:stCxn id="56" idx="1"/>
            </p:cNvCxnSpPr>
            <p:nvPr/>
          </p:nvCxnSpPr>
          <p:spPr>
            <a:xfrm>
              <a:off x="492950" y="1229900"/>
              <a:ext cx="0" cy="39330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2" name="Google Shape;62;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sp>
        <p:nvSpPr>
          <p:cNvPr id="64" name="Google Shape;64;p10"/>
          <p:cNvSpPr>
            <a:spLocks noGrp="1"/>
          </p:cNvSpPr>
          <p:nvPr>
            <p:ph type="pic" idx="2"/>
          </p:nvPr>
        </p:nvSpPr>
        <p:spPr>
          <a:xfrm>
            <a:off x="-50" y="0"/>
            <a:ext cx="9144000" cy="5143500"/>
          </a:xfrm>
          <a:prstGeom prst="rect">
            <a:avLst/>
          </a:prstGeom>
          <a:noFill/>
          <a:ln>
            <a:noFill/>
          </a:ln>
        </p:spPr>
      </p:sp>
      <p:sp>
        <p:nvSpPr>
          <p:cNvPr id="65" name="Google Shape;65;p10"/>
          <p:cNvSpPr txBox="1">
            <a:spLocks noGrp="1"/>
          </p:cNvSpPr>
          <p:nvPr>
            <p:ph type="title"/>
          </p:nvPr>
        </p:nvSpPr>
        <p:spPr>
          <a:xfrm>
            <a:off x="720000" y="3930400"/>
            <a:ext cx="7704000" cy="656700"/>
          </a:xfrm>
          <a:prstGeom prst="rect">
            <a:avLst/>
          </a:prstGeom>
          <a:solidFill>
            <a:schemeClr val="accent3"/>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B Garamond SemiBold"/>
              <a:buNone/>
              <a:defRPr sz="3000">
                <a:solidFill>
                  <a:schemeClr val="dk1"/>
                </a:solidFill>
                <a:latin typeface="EB Garamond SemiBold"/>
                <a:ea typeface="EB Garamond SemiBold"/>
                <a:cs typeface="EB Garamond SemiBold"/>
                <a:sym typeface="EB Garamond SemiBold"/>
              </a:defRPr>
            </a:lvl1pPr>
            <a:lvl2pPr lvl="1" rtl="0">
              <a:spcBef>
                <a:spcPts val="0"/>
              </a:spcBef>
              <a:spcAft>
                <a:spcPts val="0"/>
              </a:spcAft>
              <a:buClr>
                <a:schemeClr val="dk1"/>
              </a:buClr>
              <a:buSzPts val="3000"/>
              <a:buFont typeface="EB Garamond SemiBold"/>
              <a:buNone/>
              <a:defRPr sz="3000">
                <a:solidFill>
                  <a:schemeClr val="dk1"/>
                </a:solidFill>
                <a:latin typeface="EB Garamond SemiBold"/>
                <a:ea typeface="EB Garamond SemiBold"/>
                <a:cs typeface="EB Garamond SemiBold"/>
                <a:sym typeface="EB Garamond SemiBold"/>
              </a:defRPr>
            </a:lvl2pPr>
            <a:lvl3pPr lvl="2" rtl="0">
              <a:spcBef>
                <a:spcPts val="0"/>
              </a:spcBef>
              <a:spcAft>
                <a:spcPts val="0"/>
              </a:spcAft>
              <a:buClr>
                <a:schemeClr val="dk1"/>
              </a:buClr>
              <a:buSzPts val="3000"/>
              <a:buFont typeface="EB Garamond SemiBold"/>
              <a:buNone/>
              <a:defRPr sz="3000">
                <a:solidFill>
                  <a:schemeClr val="dk1"/>
                </a:solidFill>
                <a:latin typeface="EB Garamond SemiBold"/>
                <a:ea typeface="EB Garamond SemiBold"/>
                <a:cs typeface="EB Garamond SemiBold"/>
                <a:sym typeface="EB Garamond SemiBold"/>
              </a:defRPr>
            </a:lvl3pPr>
            <a:lvl4pPr lvl="3" rtl="0">
              <a:spcBef>
                <a:spcPts val="0"/>
              </a:spcBef>
              <a:spcAft>
                <a:spcPts val="0"/>
              </a:spcAft>
              <a:buClr>
                <a:schemeClr val="dk1"/>
              </a:buClr>
              <a:buSzPts val="3000"/>
              <a:buFont typeface="EB Garamond SemiBold"/>
              <a:buNone/>
              <a:defRPr sz="3000">
                <a:solidFill>
                  <a:schemeClr val="dk1"/>
                </a:solidFill>
                <a:latin typeface="EB Garamond SemiBold"/>
                <a:ea typeface="EB Garamond SemiBold"/>
                <a:cs typeface="EB Garamond SemiBold"/>
                <a:sym typeface="EB Garamond SemiBold"/>
              </a:defRPr>
            </a:lvl4pPr>
            <a:lvl5pPr lvl="4" rtl="0">
              <a:spcBef>
                <a:spcPts val="0"/>
              </a:spcBef>
              <a:spcAft>
                <a:spcPts val="0"/>
              </a:spcAft>
              <a:buClr>
                <a:schemeClr val="dk1"/>
              </a:buClr>
              <a:buSzPts val="3000"/>
              <a:buFont typeface="EB Garamond SemiBold"/>
              <a:buNone/>
              <a:defRPr sz="3000">
                <a:solidFill>
                  <a:schemeClr val="dk1"/>
                </a:solidFill>
                <a:latin typeface="EB Garamond SemiBold"/>
                <a:ea typeface="EB Garamond SemiBold"/>
                <a:cs typeface="EB Garamond SemiBold"/>
                <a:sym typeface="EB Garamond SemiBold"/>
              </a:defRPr>
            </a:lvl5pPr>
            <a:lvl6pPr lvl="5" rtl="0">
              <a:spcBef>
                <a:spcPts val="0"/>
              </a:spcBef>
              <a:spcAft>
                <a:spcPts val="0"/>
              </a:spcAft>
              <a:buClr>
                <a:schemeClr val="dk1"/>
              </a:buClr>
              <a:buSzPts val="3000"/>
              <a:buFont typeface="EB Garamond SemiBold"/>
              <a:buNone/>
              <a:defRPr sz="3000">
                <a:solidFill>
                  <a:schemeClr val="dk1"/>
                </a:solidFill>
                <a:latin typeface="EB Garamond SemiBold"/>
                <a:ea typeface="EB Garamond SemiBold"/>
                <a:cs typeface="EB Garamond SemiBold"/>
                <a:sym typeface="EB Garamond SemiBold"/>
              </a:defRPr>
            </a:lvl6pPr>
            <a:lvl7pPr lvl="6" rtl="0">
              <a:spcBef>
                <a:spcPts val="0"/>
              </a:spcBef>
              <a:spcAft>
                <a:spcPts val="0"/>
              </a:spcAft>
              <a:buClr>
                <a:schemeClr val="dk1"/>
              </a:buClr>
              <a:buSzPts val="3000"/>
              <a:buFont typeface="EB Garamond SemiBold"/>
              <a:buNone/>
              <a:defRPr sz="3000">
                <a:solidFill>
                  <a:schemeClr val="dk1"/>
                </a:solidFill>
                <a:latin typeface="EB Garamond SemiBold"/>
                <a:ea typeface="EB Garamond SemiBold"/>
                <a:cs typeface="EB Garamond SemiBold"/>
                <a:sym typeface="EB Garamond SemiBold"/>
              </a:defRPr>
            </a:lvl7pPr>
            <a:lvl8pPr lvl="7" rtl="0">
              <a:spcBef>
                <a:spcPts val="0"/>
              </a:spcBef>
              <a:spcAft>
                <a:spcPts val="0"/>
              </a:spcAft>
              <a:buClr>
                <a:schemeClr val="dk1"/>
              </a:buClr>
              <a:buSzPts val="3000"/>
              <a:buFont typeface="EB Garamond SemiBold"/>
              <a:buNone/>
              <a:defRPr sz="3000">
                <a:solidFill>
                  <a:schemeClr val="dk1"/>
                </a:solidFill>
                <a:latin typeface="EB Garamond SemiBold"/>
                <a:ea typeface="EB Garamond SemiBold"/>
                <a:cs typeface="EB Garamond SemiBold"/>
                <a:sym typeface="EB Garamond SemiBold"/>
              </a:defRPr>
            </a:lvl8pPr>
            <a:lvl9pPr lvl="8" rtl="0">
              <a:spcBef>
                <a:spcPts val="0"/>
              </a:spcBef>
              <a:spcAft>
                <a:spcPts val="0"/>
              </a:spcAft>
              <a:buClr>
                <a:schemeClr val="dk1"/>
              </a:buClr>
              <a:buSzPts val="3000"/>
              <a:buFont typeface="EB Garamond SemiBold"/>
              <a:buNone/>
              <a:defRPr sz="3000">
                <a:solidFill>
                  <a:schemeClr val="dk1"/>
                </a:solidFill>
                <a:latin typeface="EB Garamond SemiBold"/>
                <a:ea typeface="EB Garamond SemiBold"/>
                <a:cs typeface="EB Garamond SemiBold"/>
                <a:sym typeface="EB Garamond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1pPr>
            <a:lvl2pPr marL="914400" lvl="1"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2pPr>
            <a:lvl3pPr marL="1371600" lvl="2"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3pPr>
            <a:lvl4pPr marL="1828800" lvl="3"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4pPr>
            <a:lvl5pPr marL="2286000" lvl="4"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5pPr>
            <a:lvl6pPr marL="2743200" lvl="5"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6pPr>
            <a:lvl7pPr marL="3200400" lvl="6"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7pPr>
            <a:lvl8pPr marL="3657600" lvl="7"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8pPr>
            <a:lvl9pPr marL="4114800" lvl="8" indent="-304800">
              <a:lnSpc>
                <a:spcPct val="100000"/>
              </a:lnSpc>
              <a:spcBef>
                <a:spcPts val="0"/>
              </a:spcBef>
              <a:spcAft>
                <a:spcPts val="0"/>
              </a:spcAft>
              <a:buClr>
                <a:schemeClr val="dk1"/>
              </a:buClr>
              <a:buSzPts val="1200"/>
              <a:buFont typeface="Alegreya Sans Medium"/>
              <a:buChar char="■"/>
              <a:defRPr sz="1200">
                <a:solidFill>
                  <a:schemeClr val="dk1"/>
                </a:solidFill>
                <a:latin typeface="Alegreya Sans Medium"/>
                <a:ea typeface="Alegreya Sans Medium"/>
                <a:cs typeface="Alegreya Sans Medium"/>
                <a:sym typeface="Alegreya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6.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a:spLocks noGrp="1"/>
          </p:cNvSpPr>
          <p:nvPr>
            <p:ph type="ctrTitle"/>
          </p:nvPr>
        </p:nvSpPr>
        <p:spPr>
          <a:xfrm>
            <a:off x="1472896" y="1618141"/>
            <a:ext cx="6178056" cy="1139351"/>
          </a:xfrm>
          <a:prstGeom prst="rect">
            <a:avLst/>
          </a:prstGeom>
        </p:spPr>
        <p:txBody>
          <a:bodyPr spcFirstLastPara="1" wrap="square" lIns="91425" tIns="91425" rIns="91425" bIns="91425" anchor="b" anchorCtr="0">
            <a:noAutofit/>
          </a:bodyPr>
          <a:lstStyle/>
          <a:p>
            <a:r>
              <a:rPr lang="en" err="1"/>
              <a:t>SafeRoads</a:t>
            </a:r>
            <a:r>
              <a:rPr lang="en"/>
              <a:t> Navigator </a:t>
            </a:r>
            <a:endParaRPr/>
          </a:p>
        </p:txBody>
      </p:sp>
      <p:sp>
        <p:nvSpPr>
          <p:cNvPr id="193" name="Google Shape;193;p26"/>
          <p:cNvSpPr txBox="1">
            <a:spLocks noGrp="1"/>
          </p:cNvSpPr>
          <p:nvPr>
            <p:ph type="subTitle" idx="1"/>
          </p:nvPr>
        </p:nvSpPr>
        <p:spPr>
          <a:xfrm>
            <a:off x="2285116" y="3497735"/>
            <a:ext cx="4551359" cy="854386"/>
          </a:xfrm>
          <a:prstGeom prst="rect">
            <a:avLst/>
          </a:prstGeom>
        </p:spPr>
        <p:txBody>
          <a:bodyPr spcFirstLastPara="1" wrap="square" lIns="91425" tIns="91425" rIns="91425" bIns="91425" anchor="t" anchorCtr="0">
            <a:noAutofit/>
          </a:bodyPr>
          <a:lstStyle/>
          <a:p>
            <a:pPr marL="0" indent="0"/>
            <a:r>
              <a:rPr lang="en" dirty="0"/>
              <a:t>Arnold Aristotle Tayag (270559700)</a:t>
            </a:r>
          </a:p>
          <a:p>
            <a:pPr marL="0" indent="0"/>
            <a:endParaRPr lang="en" dirty="0"/>
          </a:p>
          <a:p>
            <a:pPr marL="0" indent="0"/>
            <a:r>
              <a:rPr lang="en" dirty="0"/>
              <a:t>Presented 18 July 2025</a:t>
            </a:r>
          </a:p>
        </p:txBody>
      </p:sp>
      <p:cxnSp>
        <p:nvCxnSpPr>
          <p:cNvPr id="194" name="Google Shape;194;p26"/>
          <p:cNvCxnSpPr>
            <a:endCxn id="195" idx="6"/>
          </p:cNvCxnSpPr>
          <p:nvPr/>
        </p:nvCxnSpPr>
        <p:spPr>
          <a:xfrm rot="10800000">
            <a:off x="1158675" y="3279726"/>
            <a:ext cx="5599500" cy="3300"/>
          </a:xfrm>
          <a:prstGeom prst="straightConnector1">
            <a:avLst/>
          </a:prstGeom>
          <a:noFill/>
          <a:ln w="9525" cap="flat" cmpd="sng">
            <a:solidFill>
              <a:schemeClr val="accent1"/>
            </a:solidFill>
            <a:prstDash val="solid"/>
            <a:round/>
            <a:headEnd type="none" w="med" len="med"/>
            <a:tailEnd type="none" w="med" len="med"/>
          </a:ln>
        </p:spPr>
      </p:cxnSp>
      <p:sp>
        <p:nvSpPr>
          <p:cNvPr id="3" name="Google Shape;193;p26">
            <a:extLst>
              <a:ext uri="{FF2B5EF4-FFF2-40B4-BE49-F238E27FC236}">
                <a16:creationId xmlns:a16="http://schemas.microsoft.com/office/drawing/2014/main" id="{1E73C04E-48D3-97E1-CA76-9A3ADF81CADE}"/>
              </a:ext>
            </a:extLst>
          </p:cNvPr>
          <p:cNvSpPr txBox="1">
            <a:spLocks/>
          </p:cNvSpPr>
          <p:nvPr/>
        </p:nvSpPr>
        <p:spPr>
          <a:xfrm>
            <a:off x="2286554" y="2534723"/>
            <a:ext cx="4551359" cy="7007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legreya Sans Medium"/>
              <a:buNone/>
              <a:defRPr sz="1600" b="0" i="0" u="none" strike="noStrike" cap="none">
                <a:solidFill>
                  <a:schemeClr val="dk1"/>
                </a:solidFill>
                <a:latin typeface="Alegreya Sans Medium"/>
                <a:ea typeface="Alegreya Sans Medium"/>
                <a:cs typeface="Alegreya Sans Medium"/>
                <a:sym typeface="Alegreya Sans Medium"/>
              </a:defRPr>
            </a:lvl1pPr>
            <a:lvl2pPr marL="914400" marR="0" lvl="1"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2pPr>
            <a:lvl3pPr marL="1371600" marR="0" lvl="2"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3pPr>
            <a:lvl4pPr marL="1828800" marR="0" lvl="3"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4pPr>
            <a:lvl5pPr marL="2286000" marR="0" lvl="4"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5pPr>
            <a:lvl6pPr marL="2743200" marR="0" lvl="5"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6pPr>
            <a:lvl7pPr marL="3200400" marR="0" lvl="6"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7pPr>
            <a:lvl8pPr marL="3657600" marR="0" lvl="7"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8pPr>
            <a:lvl9pPr marL="4114800" marR="0" lvl="8" indent="-304800" algn="ctr" rtl="0">
              <a:lnSpc>
                <a:spcPct val="100000"/>
              </a:lnSpc>
              <a:spcBef>
                <a:spcPts val="0"/>
              </a:spcBef>
              <a:spcAft>
                <a:spcPts val="0"/>
              </a:spcAft>
              <a:buClr>
                <a:schemeClr val="dk1"/>
              </a:buClr>
              <a:buSzPts val="1800"/>
              <a:buFont typeface="Alegreya Sans Medium"/>
              <a:buNone/>
              <a:defRPr sz="1800" b="0" i="0" u="none" strike="noStrike" cap="none">
                <a:solidFill>
                  <a:schemeClr val="dk1"/>
                </a:solidFill>
                <a:latin typeface="Alegreya Sans Medium"/>
                <a:ea typeface="Alegreya Sans Medium"/>
                <a:cs typeface="Alegreya Sans Medium"/>
                <a:sym typeface="Alegreya Sans Medium"/>
              </a:defRPr>
            </a:lvl9pPr>
          </a:lstStyle>
          <a:p>
            <a:pPr marL="0" indent="0"/>
            <a:r>
              <a:rPr lang="en" i="1" dirty="0"/>
              <a:t>A Platform for Real-Time Road Hazards Management Using Crowdsourcing &amp; Dual Vetting Approach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a:extLst>
            <a:ext uri="{FF2B5EF4-FFF2-40B4-BE49-F238E27FC236}">
              <a16:creationId xmlns:a16="http://schemas.microsoft.com/office/drawing/2014/main" id="{39EA4E0B-40B6-0125-6124-BC576551506A}"/>
            </a:ext>
          </a:extLst>
        </p:cNvPr>
        <p:cNvGrpSpPr/>
        <p:nvPr/>
      </p:nvGrpSpPr>
      <p:grpSpPr>
        <a:xfrm>
          <a:off x="0" y="0"/>
          <a:ext cx="0" cy="0"/>
          <a:chOff x="0" y="0"/>
          <a:chExt cx="0" cy="0"/>
        </a:xfrm>
      </p:grpSpPr>
      <p:sp>
        <p:nvSpPr>
          <p:cNvPr id="7" name="Google Shape;209;p28">
            <a:extLst>
              <a:ext uri="{FF2B5EF4-FFF2-40B4-BE49-F238E27FC236}">
                <a16:creationId xmlns:a16="http://schemas.microsoft.com/office/drawing/2014/main" id="{90F9A828-64B0-9D93-B54E-E322A29A93E2}"/>
              </a:ext>
            </a:extLst>
          </p:cNvPr>
          <p:cNvSpPr txBox="1">
            <a:spLocks noGrp="1"/>
          </p:cNvSpPr>
          <p:nvPr>
            <p:ph type="title"/>
          </p:nvPr>
        </p:nvSpPr>
        <p:spPr>
          <a:xfrm>
            <a:off x="861019" y="333694"/>
            <a:ext cx="7704000" cy="572700"/>
          </a:xfrm>
          <a:prstGeom prst="rect">
            <a:avLst/>
          </a:prstGeom>
        </p:spPr>
        <p:txBody>
          <a:bodyPr spcFirstLastPara="1" wrap="square" lIns="91425" tIns="91425" rIns="91425" bIns="91425" anchor="t" anchorCtr="0">
            <a:noAutofit/>
          </a:bodyPr>
          <a:lstStyle/>
          <a:p>
            <a:r>
              <a:rPr lang="en" dirty="0"/>
              <a:t>Hazard Reporting Module</a:t>
            </a:r>
            <a:endParaRPr lang="en-US" dirty="0"/>
          </a:p>
        </p:txBody>
      </p:sp>
      <p:pic>
        <p:nvPicPr>
          <p:cNvPr id="3" name="Google Shape;1187;p47">
            <a:extLst>
              <a:ext uri="{FF2B5EF4-FFF2-40B4-BE49-F238E27FC236}">
                <a16:creationId xmlns:a16="http://schemas.microsoft.com/office/drawing/2014/main" id="{6B7E3E87-B856-EF6C-BFFA-27D8119A2E3F}"/>
              </a:ext>
            </a:extLst>
          </p:cNvPr>
          <p:cNvPicPr preferRelativeResize="0"/>
          <p:nvPr/>
        </p:nvPicPr>
        <p:blipFill>
          <a:blip r:embed="rId3">
            <a:alphaModFix amt="15000"/>
          </a:blip>
          <a:stretch>
            <a:fillRect/>
          </a:stretch>
        </p:blipFill>
        <p:spPr>
          <a:xfrm rot="19195021">
            <a:off x="6603284" y="590997"/>
            <a:ext cx="2159326" cy="1383818"/>
          </a:xfrm>
          <a:prstGeom prst="rect">
            <a:avLst/>
          </a:prstGeom>
          <a:noFill/>
          <a:ln>
            <a:noFill/>
          </a:ln>
          <a:effectLst>
            <a:outerShdw blurRad="485775" dist="304800" dir="5400000" algn="bl" rotWithShape="0">
              <a:srgbClr val="000000">
                <a:alpha val="30000"/>
              </a:srgbClr>
            </a:outerShdw>
          </a:effectLst>
        </p:spPr>
      </p:pic>
      <p:pic>
        <p:nvPicPr>
          <p:cNvPr id="2" name="Picture 1" descr="A screenshot of a report&#10;&#10;AI-generated content may be incorrect.">
            <a:extLst>
              <a:ext uri="{FF2B5EF4-FFF2-40B4-BE49-F238E27FC236}">
                <a16:creationId xmlns:a16="http://schemas.microsoft.com/office/drawing/2014/main" id="{A1815947-C45F-E8B3-5478-34F1FF7446A7}"/>
              </a:ext>
            </a:extLst>
          </p:cNvPr>
          <p:cNvPicPr>
            <a:picLocks noChangeAspect="1"/>
          </p:cNvPicPr>
          <p:nvPr/>
        </p:nvPicPr>
        <p:blipFill>
          <a:blip r:embed="rId4"/>
          <a:stretch>
            <a:fillRect/>
          </a:stretch>
        </p:blipFill>
        <p:spPr>
          <a:xfrm>
            <a:off x="213101" y="1448991"/>
            <a:ext cx="4291095" cy="2255204"/>
          </a:xfrm>
          <a:prstGeom prst="rect">
            <a:avLst/>
          </a:prstGeom>
        </p:spPr>
      </p:pic>
      <p:pic>
        <p:nvPicPr>
          <p:cNvPr id="4" name="Picture 3" descr="A screenshot of a hazard report dashboard&#10;&#10;AI-generated content may be incorrect.">
            <a:extLst>
              <a:ext uri="{FF2B5EF4-FFF2-40B4-BE49-F238E27FC236}">
                <a16:creationId xmlns:a16="http://schemas.microsoft.com/office/drawing/2014/main" id="{19A7573D-5B73-C219-CB33-9810A7147C9A}"/>
              </a:ext>
            </a:extLst>
          </p:cNvPr>
          <p:cNvPicPr>
            <a:picLocks noChangeAspect="1"/>
          </p:cNvPicPr>
          <p:nvPr/>
        </p:nvPicPr>
        <p:blipFill>
          <a:blip r:embed="rId5"/>
          <a:stretch>
            <a:fillRect/>
          </a:stretch>
        </p:blipFill>
        <p:spPr>
          <a:xfrm>
            <a:off x="4659178" y="1448582"/>
            <a:ext cx="4291095" cy="2256022"/>
          </a:xfrm>
          <a:prstGeom prst="rect">
            <a:avLst/>
          </a:prstGeom>
        </p:spPr>
      </p:pic>
    </p:spTree>
    <p:extLst>
      <p:ext uri="{BB962C8B-B14F-4D97-AF65-F5344CB8AC3E}">
        <p14:creationId xmlns:p14="http://schemas.microsoft.com/office/powerpoint/2010/main" val="96184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0DC9E5AD-E498-CE9B-6BCA-5B1539060EBF}"/>
            </a:ext>
          </a:extLst>
        </p:cNvPr>
        <p:cNvGrpSpPr/>
        <p:nvPr/>
      </p:nvGrpSpPr>
      <p:grpSpPr>
        <a:xfrm>
          <a:off x="0" y="0"/>
          <a:ext cx="0" cy="0"/>
          <a:chOff x="0" y="0"/>
          <a:chExt cx="0" cy="0"/>
        </a:xfrm>
      </p:grpSpPr>
      <p:sp>
        <p:nvSpPr>
          <p:cNvPr id="9" name="Google Shape;209;p28">
            <a:extLst>
              <a:ext uri="{FF2B5EF4-FFF2-40B4-BE49-F238E27FC236}">
                <a16:creationId xmlns:a16="http://schemas.microsoft.com/office/drawing/2014/main" id="{85996201-8CD1-E642-56F7-7096F17BBB80}"/>
              </a:ext>
            </a:extLst>
          </p:cNvPr>
          <p:cNvSpPr txBox="1">
            <a:spLocks noGrp="1"/>
          </p:cNvSpPr>
          <p:nvPr>
            <p:ph type="title"/>
          </p:nvPr>
        </p:nvSpPr>
        <p:spPr>
          <a:xfrm>
            <a:off x="861019" y="333694"/>
            <a:ext cx="7704000" cy="572700"/>
          </a:xfrm>
          <a:prstGeom prst="rect">
            <a:avLst/>
          </a:prstGeom>
        </p:spPr>
        <p:txBody>
          <a:bodyPr spcFirstLastPara="1" wrap="square" lIns="91425" tIns="91425" rIns="91425" bIns="91425" anchor="t" anchorCtr="0">
            <a:noAutofit/>
          </a:bodyPr>
          <a:lstStyle/>
          <a:p>
            <a:r>
              <a:rPr lang="en" dirty="0"/>
              <a:t>Report Hazard Mapping</a:t>
            </a:r>
          </a:p>
        </p:txBody>
      </p:sp>
      <p:pic>
        <p:nvPicPr>
          <p:cNvPr id="8" name="Google Shape;1190;p47">
            <a:extLst>
              <a:ext uri="{FF2B5EF4-FFF2-40B4-BE49-F238E27FC236}">
                <a16:creationId xmlns:a16="http://schemas.microsoft.com/office/drawing/2014/main" id="{58E34150-2B21-DD05-22FA-09223F220CC2}"/>
              </a:ext>
            </a:extLst>
          </p:cNvPr>
          <p:cNvPicPr preferRelativeResize="0"/>
          <p:nvPr/>
        </p:nvPicPr>
        <p:blipFill>
          <a:blip r:embed="rId3">
            <a:alphaModFix amt="15000"/>
          </a:blip>
          <a:stretch>
            <a:fillRect/>
          </a:stretch>
        </p:blipFill>
        <p:spPr>
          <a:xfrm rot="15780000">
            <a:off x="4044842" y="-195019"/>
            <a:ext cx="1639699" cy="1808451"/>
          </a:xfrm>
          <a:prstGeom prst="rect">
            <a:avLst/>
          </a:prstGeom>
          <a:noFill/>
          <a:ln>
            <a:noFill/>
          </a:ln>
          <a:effectLst>
            <a:outerShdw blurRad="485775" dist="304800" dir="5400000" algn="bl" rotWithShape="0">
              <a:srgbClr val="000000">
                <a:alpha val="30000"/>
              </a:srgbClr>
            </a:outerShdw>
          </a:effectLst>
        </p:spPr>
      </p:pic>
      <p:pic>
        <p:nvPicPr>
          <p:cNvPr id="7" name="Picture 6" descr="A map of a city&#10;&#10;AI-generated content may be incorrect.">
            <a:extLst>
              <a:ext uri="{FF2B5EF4-FFF2-40B4-BE49-F238E27FC236}">
                <a16:creationId xmlns:a16="http://schemas.microsoft.com/office/drawing/2014/main" id="{D4B42E38-A545-95F3-56A5-5A8E0A3142CE}"/>
              </a:ext>
            </a:extLst>
          </p:cNvPr>
          <p:cNvPicPr>
            <a:picLocks noChangeAspect="1"/>
          </p:cNvPicPr>
          <p:nvPr/>
        </p:nvPicPr>
        <p:blipFill>
          <a:blip r:embed="rId4"/>
          <a:stretch>
            <a:fillRect/>
          </a:stretch>
        </p:blipFill>
        <p:spPr>
          <a:xfrm>
            <a:off x="1192210" y="1520771"/>
            <a:ext cx="2768765" cy="2460356"/>
          </a:xfrm>
          <a:prstGeom prst="rect">
            <a:avLst/>
          </a:prstGeom>
        </p:spPr>
      </p:pic>
      <p:pic>
        <p:nvPicPr>
          <p:cNvPr id="10" name="Picture 9" descr="A map of a city&#10;&#10;AI-generated content may be incorrect.">
            <a:extLst>
              <a:ext uri="{FF2B5EF4-FFF2-40B4-BE49-F238E27FC236}">
                <a16:creationId xmlns:a16="http://schemas.microsoft.com/office/drawing/2014/main" id="{8DB9EE58-39AB-61FE-0088-5FCA840D1935}"/>
              </a:ext>
            </a:extLst>
          </p:cNvPr>
          <p:cNvPicPr>
            <a:picLocks noChangeAspect="1"/>
          </p:cNvPicPr>
          <p:nvPr/>
        </p:nvPicPr>
        <p:blipFill>
          <a:blip r:embed="rId5"/>
          <a:stretch>
            <a:fillRect/>
          </a:stretch>
        </p:blipFill>
        <p:spPr>
          <a:xfrm>
            <a:off x="4311839" y="3270788"/>
            <a:ext cx="2583536" cy="1624094"/>
          </a:xfrm>
          <a:prstGeom prst="rect">
            <a:avLst/>
          </a:prstGeom>
        </p:spPr>
      </p:pic>
      <p:pic>
        <p:nvPicPr>
          <p:cNvPr id="12" name="Picture 11" descr="A map of a city&#10;&#10;AI-generated content may be incorrect.">
            <a:extLst>
              <a:ext uri="{FF2B5EF4-FFF2-40B4-BE49-F238E27FC236}">
                <a16:creationId xmlns:a16="http://schemas.microsoft.com/office/drawing/2014/main" id="{BBCF0D51-F847-C43C-CBA9-C09651F5F3F9}"/>
              </a:ext>
            </a:extLst>
          </p:cNvPr>
          <p:cNvPicPr>
            <a:picLocks noChangeAspect="1"/>
          </p:cNvPicPr>
          <p:nvPr/>
        </p:nvPicPr>
        <p:blipFill>
          <a:blip r:embed="rId6"/>
          <a:stretch>
            <a:fillRect/>
          </a:stretch>
        </p:blipFill>
        <p:spPr>
          <a:xfrm>
            <a:off x="4863629" y="910525"/>
            <a:ext cx="2894175" cy="2092272"/>
          </a:xfrm>
          <a:prstGeom prst="rect">
            <a:avLst/>
          </a:prstGeom>
        </p:spPr>
      </p:pic>
    </p:spTree>
    <p:extLst>
      <p:ext uri="{BB962C8B-B14F-4D97-AF65-F5344CB8AC3E}">
        <p14:creationId xmlns:p14="http://schemas.microsoft.com/office/powerpoint/2010/main" val="3043762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a:extLst>
            <a:ext uri="{FF2B5EF4-FFF2-40B4-BE49-F238E27FC236}">
              <a16:creationId xmlns:a16="http://schemas.microsoft.com/office/drawing/2014/main" id="{2E137C04-6372-2E6C-A063-F5F9A77C5589}"/>
            </a:ext>
          </a:extLst>
        </p:cNvPr>
        <p:cNvGrpSpPr/>
        <p:nvPr/>
      </p:nvGrpSpPr>
      <p:grpSpPr>
        <a:xfrm>
          <a:off x="0" y="0"/>
          <a:ext cx="0" cy="0"/>
          <a:chOff x="0" y="0"/>
          <a:chExt cx="0" cy="0"/>
        </a:xfrm>
      </p:grpSpPr>
      <p:sp>
        <p:nvSpPr>
          <p:cNvPr id="13" name="Google Shape;209;p28">
            <a:extLst>
              <a:ext uri="{FF2B5EF4-FFF2-40B4-BE49-F238E27FC236}">
                <a16:creationId xmlns:a16="http://schemas.microsoft.com/office/drawing/2014/main" id="{322DBA4D-FFF1-520C-E4FE-F96115BD4963}"/>
              </a:ext>
            </a:extLst>
          </p:cNvPr>
          <p:cNvSpPr txBox="1">
            <a:spLocks noGrp="1"/>
          </p:cNvSpPr>
          <p:nvPr>
            <p:ph type="title"/>
          </p:nvPr>
        </p:nvSpPr>
        <p:spPr>
          <a:xfrm>
            <a:off x="861019" y="333694"/>
            <a:ext cx="7704000" cy="572700"/>
          </a:xfrm>
          <a:prstGeom prst="rect">
            <a:avLst/>
          </a:prstGeom>
        </p:spPr>
        <p:txBody>
          <a:bodyPr spcFirstLastPara="1" wrap="square" lIns="91425" tIns="91425" rIns="91425" bIns="91425" anchor="t" anchorCtr="0">
            <a:noAutofit/>
          </a:bodyPr>
          <a:lstStyle/>
          <a:p>
            <a:r>
              <a:rPr lang="en" dirty="0"/>
              <a:t>Dual–Vetting Approach</a:t>
            </a:r>
          </a:p>
        </p:txBody>
      </p:sp>
      <p:pic>
        <p:nvPicPr>
          <p:cNvPr id="4" name="Picture 3" descr="A screenshot of a hazard report&#10;&#10;AI-generated content may be incorrect.">
            <a:extLst>
              <a:ext uri="{FF2B5EF4-FFF2-40B4-BE49-F238E27FC236}">
                <a16:creationId xmlns:a16="http://schemas.microsoft.com/office/drawing/2014/main" id="{78F48CA1-F4D1-4AD7-60CF-C14CA39E5E3F}"/>
              </a:ext>
            </a:extLst>
          </p:cNvPr>
          <p:cNvPicPr>
            <a:picLocks noChangeAspect="1"/>
          </p:cNvPicPr>
          <p:nvPr/>
        </p:nvPicPr>
        <p:blipFill>
          <a:blip r:embed="rId3"/>
          <a:stretch>
            <a:fillRect/>
          </a:stretch>
        </p:blipFill>
        <p:spPr>
          <a:xfrm>
            <a:off x="687807" y="1423907"/>
            <a:ext cx="3709767" cy="2295687"/>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6C30A54C-BD58-DE5A-2855-F4A836047509}"/>
              </a:ext>
            </a:extLst>
          </p:cNvPr>
          <p:cNvPicPr>
            <a:picLocks noChangeAspect="1"/>
          </p:cNvPicPr>
          <p:nvPr/>
        </p:nvPicPr>
        <p:blipFill>
          <a:blip r:embed="rId4"/>
          <a:stretch>
            <a:fillRect/>
          </a:stretch>
        </p:blipFill>
        <p:spPr>
          <a:xfrm>
            <a:off x="4852907" y="1419976"/>
            <a:ext cx="3709907" cy="2303548"/>
          </a:xfrm>
          <a:prstGeom prst="rect">
            <a:avLst/>
          </a:prstGeom>
        </p:spPr>
      </p:pic>
    </p:spTree>
    <p:extLst>
      <p:ext uri="{BB962C8B-B14F-4D97-AF65-F5344CB8AC3E}">
        <p14:creationId xmlns:p14="http://schemas.microsoft.com/office/powerpoint/2010/main" val="1888080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a:extLst>
            <a:ext uri="{FF2B5EF4-FFF2-40B4-BE49-F238E27FC236}">
              <a16:creationId xmlns:a16="http://schemas.microsoft.com/office/drawing/2014/main" id="{B14B0B1C-1A8D-98F8-BE10-0997AB4DDC96}"/>
            </a:ext>
          </a:extLst>
        </p:cNvPr>
        <p:cNvGrpSpPr/>
        <p:nvPr/>
      </p:nvGrpSpPr>
      <p:grpSpPr>
        <a:xfrm>
          <a:off x="0" y="0"/>
          <a:ext cx="0" cy="0"/>
          <a:chOff x="0" y="0"/>
          <a:chExt cx="0" cy="0"/>
        </a:xfrm>
      </p:grpSpPr>
      <p:pic>
        <p:nvPicPr>
          <p:cNvPr id="222" name="Google Shape;222;p28">
            <a:extLst>
              <a:ext uri="{FF2B5EF4-FFF2-40B4-BE49-F238E27FC236}">
                <a16:creationId xmlns:a16="http://schemas.microsoft.com/office/drawing/2014/main" id="{FE6F692D-44AE-FF86-F3DC-9D2B128C7AD7}"/>
              </a:ext>
            </a:extLst>
          </p:cNvPr>
          <p:cNvPicPr preferRelativeResize="0"/>
          <p:nvPr/>
        </p:nvPicPr>
        <p:blipFill>
          <a:blip r:embed="rId3">
            <a:alphaModFix amt="15000"/>
          </a:blip>
          <a:stretch>
            <a:fillRect/>
          </a:stretch>
        </p:blipFill>
        <p:spPr>
          <a:xfrm rot="10800000">
            <a:off x="7441098" y="1972170"/>
            <a:ext cx="1935800" cy="2961851"/>
          </a:xfrm>
          <a:prstGeom prst="rect">
            <a:avLst/>
          </a:prstGeom>
          <a:noFill/>
          <a:ln>
            <a:noFill/>
          </a:ln>
          <a:effectLst>
            <a:outerShdw blurRad="571500" dist="371475" dir="5340000" algn="bl" rotWithShape="0">
              <a:srgbClr val="000000">
                <a:alpha val="55000"/>
              </a:srgbClr>
            </a:outerShdw>
          </a:effectLst>
        </p:spPr>
      </p:pic>
      <p:sp>
        <p:nvSpPr>
          <p:cNvPr id="7" name="Google Shape;209;p28">
            <a:extLst>
              <a:ext uri="{FF2B5EF4-FFF2-40B4-BE49-F238E27FC236}">
                <a16:creationId xmlns:a16="http://schemas.microsoft.com/office/drawing/2014/main" id="{2EA2EA4C-EAC0-D657-E3BA-57448E25C8AC}"/>
              </a:ext>
            </a:extLst>
          </p:cNvPr>
          <p:cNvSpPr txBox="1">
            <a:spLocks noGrp="1"/>
          </p:cNvSpPr>
          <p:nvPr>
            <p:ph type="title"/>
          </p:nvPr>
        </p:nvSpPr>
        <p:spPr>
          <a:xfrm>
            <a:off x="861019" y="333694"/>
            <a:ext cx="7704000" cy="572700"/>
          </a:xfrm>
          <a:prstGeom prst="rect">
            <a:avLst/>
          </a:prstGeom>
        </p:spPr>
        <p:txBody>
          <a:bodyPr spcFirstLastPara="1" wrap="square" lIns="91425" tIns="91425" rIns="91425" bIns="91425" anchor="t" anchorCtr="0">
            <a:noAutofit/>
          </a:bodyPr>
          <a:lstStyle/>
          <a:p>
            <a:r>
              <a:rPr lang="en" dirty="0"/>
              <a:t>Limitations</a:t>
            </a:r>
            <a:endParaRPr lang="en-US" dirty="0"/>
          </a:p>
        </p:txBody>
      </p:sp>
      <p:sp>
        <p:nvSpPr>
          <p:cNvPr id="5" name="Google Shape;229;p29">
            <a:extLst>
              <a:ext uri="{FF2B5EF4-FFF2-40B4-BE49-F238E27FC236}">
                <a16:creationId xmlns:a16="http://schemas.microsoft.com/office/drawing/2014/main" id="{7BE40EBC-5824-C73E-78F4-D2F515078022}"/>
              </a:ext>
            </a:extLst>
          </p:cNvPr>
          <p:cNvSpPr txBox="1">
            <a:spLocks/>
          </p:cNvSpPr>
          <p:nvPr/>
        </p:nvSpPr>
        <p:spPr>
          <a:xfrm>
            <a:off x="726220" y="1066449"/>
            <a:ext cx="7679763" cy="3616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9pPr>
          </a:lstStyle>
          <a:p>
            <a:pPr marL="0" algn="just">
              <a:buNone/>
            </a:pPr>
            <a:r>
              <a:rPr lang="en-US" dirty="0">
                <a:solidFill>
                  <a:srgbClr val="000000"/>
                </a:solidFill>
                <a:latin typeface="Menlo"/>
              </a:rPr>
              <a:t>While </a:t>
            </a:r>
            <a:r>
              <a:rPr lang="en-US" dirty="0" err="1">
                <a:solidFill>
                  <a:srgbClr val="000000"/>
                </a:solidFill>
                <a:latin typeface="Menlo"/>
              </a:rPr>
              <a:t>SafeRoads</a:t>
            </a:r>
            <a:r>
              <a:rPr lang="en-US" dirty="0">
                <a:solidFill>
                  <a:srgbClr val="000000"/>
                </a:solidFill>
                <a:latin typeface="Menlo"/>
              </a:rPr>
              <a:t> Navigator has achieved the objectives and functionalities set forth in this study, several limitations were identified in the course of final implementation:</a:t>
            </a:r>
            <a:endParaRPr lang="en-US" dirty="0"/>
          </a:p>
          <a:p>
            <a:pPr marL="0" algn="just">
              <a:buNone/>
            </a:pPr>
            <a:endParaRPr lang="en-US" dirty="0">
              <a:solidFill>
                <a:srgbClr val="000000"/>
              </a:solidFill>
              <a:latin typeface="Menlo"/>
            </a:endParaRPr>
          </a:p>
          <a:p>
            <a:pPr>
              <a:lnSpc>
                <a:spcPct val="150000"/>
              </a:lnSpc>
              <a:buFont typeface="Wingdings"/>
              <a:buChar char="§"/>
            </a:pPr>
            <a:r>
              <a:rPr lang="en-US" dirty="0">
                <a:solidFill>
                  <a:srgbClr val="000000"/>
                </a:solidFill>
                <a:latin typeface="Menlo"/>
              </a:rPr>
              <a:t>Geocoding Accuracy – there may be times when geolocation fails to capture the actual location of the reported hazard. Though this may be the case, the coordinates captured have good accuracy;</a:t>
            </a:r>
          </a:p>
          <a:p>
            <a:pPr>
              <a:lnSpc>
                <a:spcPct val="150000"/>
              </a:lnSpc>
              <a:buFont typeface="Wingdings"/>
              <a:buChar char="§"/>
            </a:pPr>
            <a:r>
              <a:rPr lang="en-US" dirty="0">
                <a:solidFill>
                  <a:srgbClr val="000000"/>
                </a:solidFill>
                <a:latin typeface="Menlo"/>
              </a:rPr>
              <a:t>No mobile app integration – this is identified as a future work for this project;</a:t>
            </a:r>
            <a:endParaRPr lang="en-US" dirty="0">
              <a:solidFill>
                <a:srgbClr val="24292E"/>
              </a:solidFill>
              <a:latin typeface="Menlo"/>
            </a:endParaRPr>
          </a:p>
          <a:p>
            <a:pPr>
              <a:lnSpc>
                <a:spcPct val="150000"/>
              </a:lnSpc>
              <a:buFont typeface="Wingdings"/>
              <a:buChar char="§"/>
            </a:pPr>
            <a:r>
              <a:rPr lang="en-US" dirty="0">
                <a:solidFill>
                  <a:srgbClr val="000000"/>
                </a:solidFill>
                <a:latin typeface="Menlo"/>
              </a:rPr>
              <a:t>Communication between road safety authorities and road maintenance officers is not currently handled in the system;</a:t>
            </a:r>
          </a:p>
          <a:p>
            <a:pPr>
              <a:lnSpc>
                <a:spcPct val="150000"/>
              </a:lnSpc>
              <a:buFont typeface="Wingdings"/>
              <a:buChar char="§"/>
            </a:pPr>
            <a:r>
              <a:rPr lang="en-US" dirty="0">
                <a:solidFill>
                  <a:srgbClr val="000000"/>
                </a:solidFill>
                <a:latin typeface="Menlo"/>
              </a:rPr>
              <a:t>Security considerations – while encryption and hashing are applied to sensitive data (PIIs), further security hardening such as HTTPS enforcement should be implemented.</a:t>
            </a:r>
          </a:p>
        </p:txBody>
      </p:sp>
    </p:spTree>
    <p:extLst>
      <p:ext uri="{BB962C8B-B14F-4D97-AF65-F5344CB8AC3E}">
        <p14:creationId xmlns:p14="http://schemas.microsoft.com/office/powerpoint/2010/main" val="409768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5"/>
          <p:cNvSpPr txBox="1">
            <a:spLocks noGrp="1"/>
          </p:cNvSpPr>
          <p:nvPr>
            <p:ph type="title"/>
          </p:nvPr>
        </p:nvSpPr>
        <p:spPr>
          <a:xfrm>
            <a:off x="1694650" y="1722563"/>
            <a:ext cx="5754600" cy="1088700"/>
          </a:xfrm>
          <a:prstGeom prst="rect">
            <a:avLst/>
          </a:prstGeom>
        </p:spPr>
        <p:txBody>
          <a:bodyPr spcFirstLastPara="1" wrap="square" lIns="91425" tIns="91425" rIns="91425" bIns="91425" anchor="b" anchorCtr="0">
            <a:noAutofit/>
          </a:bodyPr>
          <a:lstStyle/>
          <a:p>
            <a:r>
              <a:rPr lang="en" dirty="0"/>
              <a:t>System Demo?</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pic>
        <p:nvPicPr>
          <p:cNvPr id="1187" name="Google Shape;1187;p47"/>
          <p:cNvPicPr preferRelativeResize="0"/>
          <p:nvPr/>
        </p:nvPicPr>
        <p:blipFill>
          <a:blip r:embed="rId3">
            <a:alphaModFix amt="15000"/>
          </a:blip>
          <a:stretch>
            <a:fillRect/>
          </a:stretch>
        </p:blipFill>
        <p:spPr>
          <a:xfrm rot="-2404979">
            <a:off x="3359836" y="2914107"/>
            <a:ext cx="2159326" cy="1383818"/>
          </a:xfrm>
          <a:prstGeom prst="rect">
            <a:avLst/>
          </a:prstGeom>
          <a:noFill/>
          <a:ln>
            <a:noFill/>
          </a:ln>
          <a:effectLst>
            <a:outerShdw blurRad="485775" dist="304800" dir="5400000" algn="bl" rotWithShape="0">
              <a:srgbClr val="000000">
                <a:alpha val="30000"/>
              </a:srgbClr>
            </a:outerShdw>
          </a:effectLst>
        </p:spPr>
      </p:pic>
      <p:pic>
        <p:nvPicPr>
          <p:cNvPr id="1188" name="Google Shape;1188;p47"/>
          <p:cNvPicPr preferRelativeResize="0"/>
          <p:nvPr/>
        </p:nvPicPr>
        <p:blipFill>
          <a:blip r:embed="rId4">
            <a:alphaModFix amt="15000"/>
          </a:blip>
          <a:stretch>
            <a:fillRect/>
          </a:stretch>
        </p:blipFill>
        <p:spPr>
          <a:xfrm>
            <a:off x="1981391" y="2524900"/>
            <a:ext cx="1808466" cy="1808450"/>
          </a:xfrm>
          <a:prstGeom prst="rect">
            <a:avLst/>
          </a:prstGeom>
          <a:noFill/>
          <a:ln>
            <a:noFill/>
          </a:ln>
          <a:effectLst>
            <a:outerShdw blurRad="485775" dist="304800" dir="5400000" algn="bl" rotWithShape="0">
              <a:srgbClr val="000000">
                <a:alpha val="30000"/>
              </a:srgbClr>
            </a:outerShdw>
          </a:effectLst>
        </p:spPr>
      </p:pic>
      <p:pic>
        <p:nvPicPr>
          <p:cNvPr id="1189" name="Google Shape;1189;p47"/>
          <p:cNvPicPr preferRelativeResize="0"/>
          <p:nvPr/>
        </p:nvPicPr>
        <p:blipFill>
          <a:blip r:embed="rId5">
            <a:alphaModFix amt="15000"/>
          </a:blip>
          <a:stretch>
            <a:fillRect/>
          </a:stretch>
        </p:blipFill>
        <p:spPr>
          <a:xfrm rot="18479343">
            <a:off x="5358211" y="1123472"/>
            <a:ext cx="3215050" cy="1165935"/>
          </a:xfrm>
          <a:prstGeom prst="rect">
            <a:avLst/>
          </a:prstGeom>
          <a:noFill/>
          <a:ln>
            <a:noFill/>
          </a:ln>
          <a:effectLst>
            <a:outerShdw blurRad="485775" dist="304800" dir="5400000" algn="bl" rotWithShape="0">
              <a:srgbClr val="000000">
                <a:alpha val="30000"/>
              </a:srgbClr>
            </a:outerShdw>
          </a:effectLst>
        </p:spPr>
      </p:pic>
      <p:pic>
        <p:nvPicPr>
          <p:cNvPr id="1190" name="Google Shape;1190;p47"/>
          <p:cNvPicPr preferRelativeResize="0"/>
          <p:nvPr/>
        </p:nvPicPr>
        <p:blipFill>
          <a:blip r:embed="rId6">
            <a:alphaModFix amt="15000"/>
          </a:blip>
          <a:stretch>
            <a:fillRect/>
          </a:stretch>
        </p:blipFill>
        <p:spPr>
          <a:xfrm rot="-1674766">
            <a:off x="400601" y="2803501"/>
            <a:ext cx="1639699" cy="1808451"/>
          </a:xfrm>
          <a:prstGeom prst="rect">
            <a:avLst/>
          </a:prstGeom>
          <a:noFill/>
          <a:ln>
            <a:noFill/>
          </a:ln>
          <a:effectLst>
            <a:outerShdw blurRad="485775" dist="304800" dir="5400000" algn="bl" rotWithShape="0">
              <a:srgbClr val="000000">
                <a:alpha val="30000"/>
              </a:srgbClr>
            </a:outerShdw>
          </a:effectLst>
        </p:spPr>
      </p:pic>
      <p:pic>
        <p:nvPicPr>
          <p:cNvPr id="1191" name="Google Shape;1191;p47"/>
          <p:cNvPicPr preferRelativeResize="0"/>
          <p:nvPr/>
        </p:nvPicPr>
        <p:blipFill>
          <a:blip r:embed="rId7">
            <a:alphaModFix amt="15000"/>
          </a:blip>
          <a:stretch>
            <a:fillRect/>
          </a:stretch>
        </p:blipFill>
        <p:spPr>
          <a:xfrm>
            <a:off x="6701273" y="2597350"/>
            <a:ext cx="1793854" cy="1808448"/>
          </a:xfrm>
          <a:prstGeom prst="rect">
            <a:avLst/>
          </a:prstGeom>
          <a:noFill/>
          <a:ln>
            <a:noFill/>
          </a:ln>
          <a:effectLst>
            <a:outerShdw blurRad="485775" dist="304800" dir="5400000" algn="bl" rotWithShape="0">
              <a:srgbClr val="000000">
                <a:alpha val="30000"/>
              </a:srgbClr>
            </a:outerShdw>
          </a:effectLst>
        </p:spPr>
      </p:pic>
      <p:pic>
        <p:nvPicPr>
          <p:cNvPr id="1192" name="Google Shape;1192;p47"/>
          <p:cNvPicPr preferRelativeResize="0"/>
          <p:nvPr/>
        </p:nvPicPr>
        <p:blipFill>
          <a:blip r:embed="rId8">
            <a:alphaModFix amt="15000"/>
          </a:blip>
          <a:stretch>
            <a:fillRect/>
          </a:stretch>
        </p:blipFill>
        <p:spPr>
          <a:xfrm rot="-8100000">
            <a:off x="5687244" y="2803502"/>
            <a:ext cx="806237" cy="1808448"/>
          </a:xfrm>
          <a:prstGeom prst="rect">
            <a:avLst/>
          </a:prstGeom>
          <a:noFill/>
          <a:ln>
            <a:noFill/>
          </a:ln>
          <a:effectLst>
            <a:outerShdw blurRad="485775" dist="304800" dir="5400000" algn="bl" rotWithShape="0">
              <a:srgbClr val="000000">
                <a:alpha val="30000"/>
              </a:srgbClr>
            </a:outerShdw>
          </a:effectLst>
        </p:spPr>
      </p:pic>
      <p:sp>
        <p:nvSpPr>
          <p:cNvPr id="7" name="Google Shape;536;p45">
            <a:extLst>
              <a:ext uri="{FF2B5EF4-FFF2-40B4-BE49-F238E27FC236}">
                <a16:creationId xmlns:a16="http://schemas.microsoft.com/office/drawing/2014/main" id="{9184E965-1288-79AD-1986-892F2193070A}"/>
              </a:ext>
            </a:extLst>
          </p:cNvPr>
          <p:cNvSpPr txBox="1">
            <a:spLocks noGrp="1"/>
          </p:cNvSpPr>
          <p:nvPr>
            <p:ph type="title"/>
          </p:nvPr>
        </p:nvSpPr>
        <p:spPr>
          <a:xfrm>
            <a:off x="2798819" y="1025490"/>
            <a:ext cx="3531458" cy="984900"/>
          </a:xfrm>
          <a:prstGeom prst="rect">
            <a:avLst/>
          </a:prstGeom>
        </p:spPr>
        <p:txBody>
          <a:bodyPr spcFirstLastPara="1" wrap="square" lIns="91425" tIns="91425" rIns="91425" bIns="91425" anchor="t" anchorCtr="0">
            <a:noAutofit/>
          </a:bodyPr>
          <a:lstStyle/>
          <a:p>
            <a:pPr algn="ctr"/>
            <a:r>
              <a:rPr lang="en" sz="5000"/>
              <a:t>Thank You!</a:t>
            </a:r>
            <a:endParaRPr lang="en-US" sz="5000"/>
          </a:p>
        </p:txBody>
      </p:sp>
      <p:sp>
        <p:nvSpPr>
          <p:cNvPr id="9" name="Google Shape;537;p45">
            <a:extLst>
              <a:ext uri="{FF2B5EF4-FFF2-40B4-BE49-F238E27FC236}">
                <a16:creationId xmlns:a16="http://schemas.microsoft.com/office/drawing/2014/main" id="{380B6C3C-3F9A-A732-A81D-57A73474B0F5}"/>
              </a:ext>
            </a:extLst>
          </p:cNvPr>
          <p:cNvSpPr txBox="1">
            <a:spLocks/>
          </p:cNvSpPr>
          <p:nvPr/>
        </p:nvSpPr>
        <p:spPr>
          <a:xfrm>
            <a:off x="3041950" y="1951013"/>
            <a:ext cx="3051951" cy="6433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9pPr>
          </a:lstStyle>
          <a:p>
            <a:pPr marL="0" indent="0" algn="ctr">
              <a:buFont typeface="Nunito Light"/>
              <a:buNone/>
            </a:pPr>
            <a:r>
              <a:rPr lang="en-US" b="1">
                <a:latin typeface="Alegreya Sans"/>
                <a:ea typeface="Alegreya Sans"/>
                <a:cs typeface="Alegreya Sans"/>
                <a:sym typeface="Alegreya Sans"/>
              </a:rPr>
              <a:t>Do you have any questions?</a:t>
            </a:r>
          </a:p>
          <a:p>
            <a:pPr marL="0" indent="0" algn="ctr">
              <a:buFont typeface="Nunito Light"/>
              <a:buNone/>
            </a:pPr>
            <a:r>
              <a:rPr lang="en-US"/>
              <a:t>270559700@yoobeestudent.ac.nz</a:t>
            </a:r>
          </a:p>
        </p:txBody>
      </p:sp>
      <p:sp>
        <p:nvSpPr>
          <p:cNvPr id="11" name="Google Shape;539;p45">
            <a:extLst>
              <a:ext uri="{FF2B5EF4-FFF2-40B4-BE49-F238E27FC236}">
                <a16:creationId xmlns:a16="http://schemas.microsoft.com/office/drawing/2014/main" id="{08503ED4-59BB-F6DC-2A28-5D2B03D1FCCC}"/>
              </a:ext>
            </a:extLst>
          </p:cNvPr>
          <p:cNvSpPr/>
          <p:nvPr/>
        </p:nvSpPr>
        <p:spPr>
          <a:xfrm>
            <a:off x="3166338" y="2768750"/>
            <a:ext cx="567600" cy="567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13" name="Google Shape;540;p45">
            <a:extLst>
              <a:ext uri="{FF2B5EF4-FFF2-40B4-BE49-F238E27FC236}">
                <a16:creationId xmlns:a16="http://schemas.microsoft.com/office/drawing/2014/main" id="{C7320B38-3ECD-7A2B-85F6-2AF3C7597ABB}"/>
              </a:ext>
            </a:extLst>
          </p:cNvPr>
          <p:cNvSpPr/>
          <p:nvPr/>
        </p:nvSpPr>
        <p:spPr>
          <a:xfrm>
            <a:off x="3914213" y="2768750"/>
            <a:ext cx="567600" cy="567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15" name="Google Shape;541;p45">
            <a:extLst>
              <a:ext uri="{FF2B5EF4-FFF2-40B4-BE49-F238E27FC236}">
                <a16:creationId xmlns:a16="http://schemas.microsoft.com/office/drawing/2014/main" id="{E5500B76-F43D-1215-5FED-78988330AA13}"/>
              </a:ext>
            </a:extLst>
          </p:cNvPr>
          <p:cNvSpPr/>
          <p:nvPr/>
        </p:nvSpPr>
        <p:spPr>
          <a:xfrm>
            <a:off x="4662088" y="2768750"/>
            <a:ext cx="567600" cy="567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17" name="Google Shape;542;p45">
            <a:extLst>
              <a:ext uri="{FF2B5EF4-FFF2-40B4-BE49-F238E27FC236}">
                <a16:creationId xmlns:a16="http://schemas.microsoft.com/office/drawing/2014/main" id="{237326A3-2624-BD6E-A391-F98ECBB48618}"/>
              </a:ext>
            </a:extLst>
          </p:cNvPr>
          <p:cNvSpPr/>
          <p:nvPr/>
        </p:nvSpPr>
        <p:spPr>
          <a:xfrm>
            <a:off x="5409963" y="2768750"/>
            <a:ext cx="567600" cy="567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Medium"/>
              <a:ea typeface="Alegreya Sans Medium"/>
              <a:cs typeface="Alegreya Sans Medium"/>
              <a:sym typeface="Alegreya Sans Medium"/>
            </a:endParaRPr>
          </a:p>
        </p:txBody>
      </p:sp>
      <p:sp>
        <p:nvSpPr>
          <p:cNvPr id="19" name="Google Shape;543;p45">
            <a:extLst>
              <a:ext uri="{FF2B5EF4-FFF2-40B4-BE49-F238E27FC236}">
                <a16:creationId xmlns:a16="http://schemas.microsoft.com/office/drawing/2014/main" id="{F0DAF9AD-D931-3C11-361B-E07DAB35B19C}"/>
              </a:ext>
            </a:extLst>
          </p:cNvPr>
          <p:cNvSpPr/>
          <p:nvPr/>
        </p:nvSpPr>
        <p:spPr>
          <a:xfrm>
            <a:off x="3277495" y="2879522"/>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544;p45">
            <a:extLst>
              <a:ext uri="{FF2B5EF4-FFF2-40B4-BE49-F238E27FC236}">
                <a16:creationId xmlns:a16="http://schemas.microsoft.com/office/drawing/2014/main" id="{8753137D-9BA1-AF24-8599-527589A747F5}"/>
              </a:ext>
            </a:extLst>
          </p:cNvPr>
          <p:cNvGrpSpPr/>
          <p:nvPr/>
        </p:nvGrpSpPr>
        <p:grpSpPr>
          <a:xfrm>
            <a:off x="4024992" y="2879713"/>
            <a:ext cx="346056" cy="345674"/>
            <a:chOff x="3303268" y="3817349"/>
            <a:chExt cx="346056" cy="345674"/>
          </a:xfrm>
        </p:grpSpPr>
        <p:sp>
          <p:nvSpPr>
            <p:cNvPr id="21" name="Google Shape;545;p45">
              <a:extLst>
                <a:ext uri="{FF2B5EF4-FFF2-40B4-BE49-F238E27FC236}">
                  <a16:creationId xmlns:a16="http://schemas.microsoft.com/office/drawing/2014/main" id="{49AF1B25-8AA7-369B-48BA-7D7CF99E14A8}"/>
                </a:ext>
              </a:extLst>
            </p:cNvPr>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46;p45">
              <a:extLst>
                <a:ext uri="{FF2B5EF4-FFF2-40B4-BE49-F238E27FC236}">
                  <a16:creationId xmlns:a16="http://schemas.microsoft.com/office/drawing/2014/main" id="{3073C213-4D63-2428-BFA0-B619A71DFC77}"/>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47;p45">
              <a:extLst>
                <a:ext uri="{FF2B5EF4-FFF2-40B4-BE49-F238E27FC236}">
                  <a16:creationId xmlns:a16="http://schemas.microsoft.com/office/drawing/2014/main" id="{D906F365-27F3-1AE2-D483-DE71FBAF401C}"/>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48;p45">
              <a:extLst>
                <a:ext uri="{FF2B5EF4-FFF2-40B4-BE49-F238E27FC236}">
                  <a16:creationId xmlns:a16="http://schemas.microsoft.com/office/drawing/2014/main" id="{066F775D-036E-63D1-53BC-126BECC6458F}"/>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49;p45">
            <a:extLst>
              <a:ext uri="{FF2B5EF4-FFF2-40B4-BE49-F238E27FC236}">
                <a16:creationId xmlns:a16="http://schemas.microsoft.com/office/drawing/2014/main" id="{41D65F8C-16D7-AD2B-FCB4-7452EDBE4924}"/>
              </a:ext>
            </a:extLst>
          </p:cNvPr>
          <p:cNvGrpSpPr/>
          <p:nvPr/>
        </p:nvGrpSpPr>
        <p:grpSpPr>
          <a:xfrm>
            <a:off x="4772869" y="2879713"/>
            <a:ext cx="346056" cy="345674"/>
            <a:chOff x="3752358" y="3817349"/>
            <a:chExt cx="346056" cy="345674"/>
          </a:xfrm>
        </p:grpSpPr>
        <p:sp>
          <p:nvSpPr>
            <p:cNvPr id="27" name="Google Shape;550;p45">
              <a:extLst>
                <a:ext uri="{FF2B5EF4-FFF2-40B4-BE49-F238E27FC236}">
                  <a16:creationId xmlns:a16="http://schemas.microsoft.com/office/drawing/2014/main" id="{7D24CE3A-526D-A3DB-3CDA-FB9CA378C8F1}"/>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51;p45">
              <a:extLst>
                <a:ext uri="{FF2B5EF4-FFF2-40B4-BE49-F238E27FC236}">
                  <a16:creationId xmlns:a16="http://schemas.microsoft.com/office/drawing/2014/main" id="{7B50535F-5BDA-09BD-5EB0-997028290C51}"/>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2;p45">
              <a:extLst>
                <a:ext uri="{FF2B5EF4-FFF2-40B4-BE49-F238E27FC236}">
                  <a16:creationId xmlns:a16="http://schemas.microsoft.com/office/drawing/2014/main" id="{FC00E2ED-3752-0C02-5063-7BDBEC56E55C}"/>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3;p45">
              <a:extLst>
                <a:ext uri="{FF2B5EF4-FFF2-40B4-BE49-F238E27FC236}">
                  <a16:creationId xmlns:a16="http://schemas.microsoft.com/office/drawing/2014/main" id="{B770317C-9511-AFC5-9160-055A64DA3BA0}"/>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554;p45">
            <a:extLst>
              <a:ext uri="{FF2B5EF4-FFF2-40B4-BE49-F238E27FC236}">
                <a16:creationId xmlns:a16="http://schemas.microsoft.com/office/drawing/2014/main" id="{FE0E65D1-486A-FDE7-98F3-E5DB6A7A50D6}"/>
              </a:ext>
            </a:extLst>
          </p:cNvPr>
          <p:cNvGrpSpPr/>
          <p:nvPr/>
        </p:nvGrpSpPr>
        <p:grpSpPr>
          <a:xfrm>
            <a:off x="5520754" y="2879713"/>
            <a:ext cx="346056" cy="345674"/>
            <a:chOff x="2238181" y="4120624"/>
            <a:chExt cx="346056" cy="345674"/>
          </a:xfrm>
        </p:grpSpPr>
        <p:grpSp>
          <p:nvGrpSpPr>
            <p:cNvPr id="33" name="Google Shape;555;p45">
              <a:extLst>
                <a:ext uri="{FF2B5EF4-FFF2-40B4-BE49-F238E27FC236}">
                  <a16:creationId xmlns:a16="http://schemas.microsoft.com/office/drawing/2014/main" id="{50B2A15F-0EA1-75EC-54F7-8487532EF7C9}"/>
                </a:ext>
              </a:extLst>
            </p:cNvPr>
            <p:cNvGrpSpPr/>
            <p:nvPr/>
          </p:nvGrpSpPr>
          <p:grpSpPr>
            <a:xfrm>
              <a:off x="2309155" y="4177413"/>
              <a:ext cx="203863" cy="231903"/>
              <a:chOff x="1512725" y="258500"/>
              <a:chExt cx="4570900" cy="5199625"/>
            </a:xfrm>
          </p:grpSpPr>
          <p:sp>
            <p:nvSpPr>
              <p:cNvPr id="35" name="Google Shape;556;p45">
                <a:extLst>
                  <a:ext uri="{FF2B5EF4-FFF2-40B4-BE49-F238E27FC236}">
                    <a16:creationId xmlns:a16="http://schemas.microsoft.com/office/drawing/2014/main" id="{DAA94CF9-DADB-CF59-0D01-DF603D6154C3}"/>
                  </a:ext>
                </a:extLst>
              </p:cNvPr>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57;p45">
                <a:extLst>
                  <a:ext uri="{FF2B5EF4-FFF2-40B4-BE49-F238E27FC236}">
                    <a16:creationId xmlns:a16="http://schemas.microsoft.com/office/drawing/2014/main" id="{B0523910-1C36-D9F4-0962-592A592B36D6}"/>
                  </a:ext>
                </a:extLst>
              </p:cNvPr>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558;p45">
              <a:extLst>
                <a:ext uri="{FF2B5EF4-FFF2-40B4-BE49-F238E27FC236}">
                  <a16:creationId xmlns:a16="http://schemas.microsoft.com/office/drawing/2014/main" id="{E323F20F-03D8-3BFC-EDBE-EA6FA7E27E2B}"/>
                </a:ext>
              </a:extLst>
            </p:cNvPr>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13835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29"/>
          <p:cNvPicPr preferRelativeResize="0"/>
          <p:nvPr/>
        </p:nvPicPr>
        <p:blipFill rotWithShape="1">
          <a:blip r:embed="rId3">
            <a:alphaModFix amt="31000"/>
          </a:blip>
          <a:srcRect b="7697"/>
          <a:stretch/>
        </p:blipFill>
        <p:spPr>
          <a:xfrm rot="2160000">
            <a:off x="5795720" y="1237740"/>
            <a:ext cx="3315250" cy="4747674"/>
          </a:xfrm>
          <a:prstGeom prst="rect">
            <a:avLst/>
          </a:prstGeom>
          <a:noFill/>
          <a:ln>
            <a:noFill/>
          </a:ln>
          <a:effectLst>
            <a:outerShdw blurRad="385763" dist="247650" dir="16920000" algn="bl" rotWithShape="0">
              <a:srgbClr val="000000">
                <a:alpha val="20000"/>
              </a:srgbClr>
            </a:outerShdw>
          </a:effectLst>
        </p:spPr>
      </p:pic>
      <p:sp>
        <p:nvSpPr>
          <p:cNvPr id="9" name="Google Shape;209;p28">
            <a:extLst>
              <a:ext uri="{FF2B5EF4-FFF2-40B4-BE49-F238E27FC236}">
                <a16:creationId xmlns:a16="http://schemas.microsoft.com/office/drawing/2014/main" id="{8EFA499B-F182-B3F0-CBC7-5A1E042B823A}"/>
              </a:ext>
            </a:extLst>
          </p:cNvPr>
          <p:cNvSpPr txBox="1">
            <a:spLocks noGrp="1"/>
          </p:cNvSpPr>
          <p:nvPr>
            <p:ph type="title"/>
          </p:nvPr>
        </p:nvSpPr>
        <p:spPr>
          <a:xfrm>
            <a:off x="861019" y="333694"/>
            <a:ext cx="7704000" cy="572700"/>
          </a:xfrm>
          <a:prstGeom prst="rect">
            <a:avLst/>
          </a:prstGeom>
        </p:spPr>
        <p:txBody>
          <a:bodyPr spcFirstLastPara="1" wrap="square" lIns="91425" tIns="91425" rIns="91425" bIns="91425" anchor="t" anchorCtr="0">
            <a:noAutofit/>
          </a:bodyPr>
          <a:lstStyle/>
          <a:p>
            <a:r>
              <a:rPr lang="en" dirty="0"/>
              <a:t>What is </a:t>
            </a:r>
            <a:r>
              <a:rPr lang="en" dirty="0" err="1"/>
              <a:t>SafeRoads</a:t>
            </a:r>
            <a:r>
              <a:rPr lang="en" dirty="0"/>
              <a:t> Navigator</a:t>
            </a:r>
            <a:endParaRPr lang="en-US" dirty="0"/>
          </a:p>
        </p:txBody>
      </p:sp>
      <p:sp>
        <p:nvSpPr>
          <p:cNvPr id="11" name="Google Shape;229;p29">
            <a:extLst>
              <a:ext uri="{FF2B5EF4-FFF2-40B4-BE49-F238E27FC236}">
                <a16:creationId xmlns:a16="http://schemas.microsoft.com/office/drawing/2014/main" id="{ED6FC506-1D7C-99D3-13E8-857435D48D8A}"/>
              </a:ext>
            </a:extLst>
          </p:cNvPr>
          <p:cNvSpPr txBox="1">
            <a:spLocks noGrp="1"/>
          </p:cNvSpPr>
          <p:nvPr>
            <p:ph type="subTitle" idx="1"/>
          </p:nvPr>
        </p:nvSpPr>
        <p:spPr>
          <a:xfrm>
            <a:off x="494775" y="1238641"/>
            <a:ext cx="6875996" cy="3206009"/>
          </a:xfrm>
          <a:prstGeom prst="rect">
            <a:avLst/>
          </a:prstGeom>
        </p:spPr>
        <p:txBody>
          <a:bodyPr spcFirstLastPara="1" wrap="square" lIns="91425" tIns="91425" rIns="91425" bIns="91425" anchor="t" anchorCtr="0">
            <a:noAutofit/>
          </a:bodyPr>
          <a:lstStyle/>
          <a:p>
            <a:pPr>
              <a:lnSpc>
                <a:spcPct val="150000"/>
              </a:lnSpc>
              <a:buFont typeface="Wingdings"/>
              <a:buChar char="§"/>
            </a:pPr>
            <a:r>
              <a:rPr lang="en-US" sz="1200" dirty="0">
                <a:solidFill>
                  <a:srgbClr val="24292E"/>
                </a:solidFill>
                <a:latin typeface="Menlo"/>
                <a:ea typeface="Calibri"/>
                <a:cs typeface="Calibri"/>
              </a:rPr>
              <a:t>A platform for road users to report road hazards &amp; trigger prompt action </a:t>
            </a:r>
            <a:r>
              <a:rPr lang="en-US" dirty="0">
                <a:solidFill>
                  <a:srgbClr val="24292E"/>
                </a:solidFill>
                <a:latin typeface="Menlo"/>
                <a:ea typeface="Calibri"/>
                <a:cs typeface="Calibri"/>
              </a:rPr>
              <a:t>(🤞🤞🤞) </a:t>
            </a:r>
            <a:r>
              <a:rPr lang="en-US" sz="1200" dirty="0">
                <a:solidFill>
                  <a:srgbClr val="24292E"/>
                </a:solidFill>
                <a:latin typeface="Menlo"/>
                <a:ea typeface="Calibri"/>
                <a:cs typeface="Calibri"/>
              </a:rPr>
              <a:t>from road authorities</a:t>
            </a:r>
            <a:endParaRPr lang="en-US" sz="1200" dirty="0">
              <a:solidFill>
                <a:srgbClr val="4A3C30"/>
              </a:solidFill>
              <a:latin typeface="Menlo"/>
              <a:cs typeface="Calibri"/>
            </a:endParaRPr>
          </a:p>
          <a:p>
            <a:pPr>
              <a:lnSpc>
                <a:spcPct val="150000"/>
              </a:lnSpc>
              <a:buFont typeface="Wingdings"/>
              <a:buChar char="§"/>
            </a:pPr>
            <a:r>
              <a:rPr lang="en-US" sz="1200" dirty="0">
                <a:solidFill>
                  <a:srgbClr val="24292E"/>
                </a:solidFill>
                <a:latin typeface="Menlo"/>
                <a:ea typeface="Calibri"/>
                <a:cs typeface="Calibri"/>
              </a:rPr>
              <a:t>A platform for road authorities to know, with good accuracy, where the road hazards are to quickly resolve them</a:t>
            </a:r>
            <a:endParaRPr lang="en-US" sz="1200" dirty="0">
              <a:solidFill>
                <a:srgbClr val="4A3C30"/>
              </a:solidFill>
              <a:latin typeface="Menlo"/>
              <a:cs typeface="Calibri"/>
            </a:endParaRPr>
          </a:p>
          <a:p>
            <a:pPr>
              <a:lnSpc>
                <a:spcPct val="150000"/>
              </a:lnSpc>
              <a:buFont typeface="Wingdings"/>
              <a:buChar char="§"/>
            </a:pPr>
            <a:r>
              <a:rPr lang="en-US" sz="1200" dirty="0">
                <a:solidFill>
                  <a:srgbClr val="24292E"/>
                </a:solidFill>
                <a:latin typeface="Menlo"/>
                <a:ea typeface="Calibri"/>
                <a:cs typeface="Calibri"/>
              </a:rPr>
              <a:t>A platform to give road authorities meaningful data as a basis for present &amp; future road infrastructure planning &amp; development</a:t>
            </a:r>
            <a:endParaRPr lang="en-US" sz="1200" dirty="0">
              <a:solidFill>
                <a:srgbClr val="4A3C30"/>
              </a:solidFill>
              <a:latin typeface="Menlo"/>
              <a:cs typeface="Calibri"/>
            </a:endParaRPr>
          </a:p>
          <a:p>
            <a:pPr>
              <a:lnSpc>
                <a:spcPct val="150000"/>
              </a:lnSpc>
              <a:buFont typeface="Wingdings"/>
              <a:buChar char="§"/>
            </a:pPr>
            <a:r>
              <a:rPr lang="en-US" sz="1200" dirty="0">
                <a:solidFill>
                  <a:srgbClr val="24292E"/>
                </a:solidFill>
                <a:latin typeface="Menlo"/>
                <a:ea typeface="Calibri"/>
                <a:cs typeface="Calibri"/>
              </a:rPr>
              <a:t>A platform that aims to reduce road incidents &amp; ultimately save lives</a:t>
            </a:r>
            <a:r>
              <a:rPr lang="en-US" dirty="0">
                <a:solidFill>
                  <a:srgbClr val="24292E"/>
                </a:solidFill>
                <a:latin typeface="Menlo"/>
                <a:ea typeface="Calibri"/>
                <a:cs typeface="Calibri"/>
              </a:rPr>
              <a:t> (🤲)</a:t>
            </a:r>
            <a:endParaRPr lang="en-US" sz="1200" dirty="0">
              <a:latin typeface="Menl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a:extLst>
            <a:ext uri="{FF2B5EF4-FFF2-40B4-BE49-F238E27FC236}">
              <a16:creationId xmlns:a16="http://schemas.microsoft.com/office/drawing/2014/main" id="{D6370BFA-0CCA-3F25-724D-8034C69A9973}"/>
            </a:ext>
          </a:extLst>
        </p:cNvPr>
        <p:cNvGrpSpPr/>
        <p:nvPr/>
      </p:nvGrpSpPr>
      <p:grpSpPr>
        <a:xfrm>
          <a:off x="0" y="0"/>
          <a:ext cx="0" cy="0"/>
          <a:chOff x="0" y="0"/>
          <a:chExt cx="0" cy="0"/>
        </a:xfrm>
      </p:grpSpPr>
      <p:pic>
        <p:nvPicPr>
          <p:cNvPr id="222" name="Google Shape;222;p28">
            <a:extLst>
              <a:ext uri="{FF2B5EF4-FFF2-40B4-BE49-F238E27FC236}">
                <a16:creationId xmlns:a16="http://schemas.microsoft.com/office/drawing/2014/main" id="{8A952B4C-DF3A-3294-7013-3E7ECCFC2ECE}"/>
              </a:ext>
            </a:extLst>
          </p:cNvPr>
          <p:cNvPicPr preferRelativeResize="0"/>
          <p:nvPr/>
        </p:nvPicPr>
        <p:blipFill>
          <a:blip r:embed="rId3">
            <a:alphaModFix amt="15000"/>
          </a:blip>
          <a:stretch>
            <a:fillRect/>
          </a:stretch>
        </p:blipFill>
        <p:spPr>
          <a:xfrm rot="10800000">
            <a:off x="7441098" y="1972170"/>
            <a:ext cx="1935800" cy="2961851"/>
          </a:xfrm>
          <a:prstGeom prst="rect">
            <a:avLst/>
          </a:prstGeom>
          <a:noFill/>
          <a:ln>
            <a:noFill/>
          </a:ln>
          <a:effectLst>
            <a:outerShdw blurRad="571500" dist="371475" dir="5340000" algn="bl" rotWithShape="0">
              <a:srgbClr val="000000">
                <a:alpha val="55000"/>
              </a:srgbClr>
            </a:outerShdw>
          </a:effectLst>
        </p:spPr>
      </p:pic>
      <p:sp>
        <p:nvSpPr>
          <p:cNvPr id="7" name="Google Shape;209;p28">
            <a:extLst>
              <a:ext uri="{FF2B5EF4-FFF2-40B4-BE49-F238E27FC236}">
                <a16:creationId xmlns:a16="http://schemas.microsoft.com/office/drawing/2014/main" id="{0606CF4C-2686-8D82-BEEA-4CEA8F2DEBDE}"/>
              </a:ext>
            </a:extLst>
          </p:cNvPr>
          <p:cNvSpPr txBox="1">
            <a:spLocks noGrp="1"/>
          </p:cNvSpPr>
          <p:nvPr>
            <p:ph type="title"/>
          </p:nvPr>
        </p:nvSpPr>
        <p:spPr>
          <a:xfrm>
            <a:off x="861019" y="333694"/>
            <a:ext cx="7704000" cy="572700"/>
          </a:xfrm>
          <a:prstGeom prst="rect">
            <a:avLst/>
          </a:prstGeom>
        </p:spPr>
        <p:txBody>
          <a:bodyPr spcFirstLastPara="1" wrap="square" lIns="91425" tIns="91425" rIns="91425" bIns="91425" anchor="t" anchorCtr="0">
            <a:noAutofit/>
          </a:bodyPr>
          <a:lstStyle/>
          <a:p>
            <a:r>
              <a:rPr lang="en" dirty="0"/>
              <a:t>Gaps in current Body of Research</a:t>
            </a:r>
            <a:endParaRPr lang="en-US" dirty="0"/>
          </a:p>
        </p:txBody>
      </p:sp>
      <p:sp>
        <p:nvSpPr>
          <p:cNvPr id="5" name="Google Shape;229;p29">
            <a:extLst>
              <a:ext uri="{FF2B5EF4-FFF2-40B4-BE49-F238E27FC236}">
                <a16:creationId xmlns:a16="http://schemas.microsoft.com/office/drawing/2014/main" id="{08D3D2F8-38FA-3CB6-E2BA-272CC04DE12E}"/>
              </a:ext>
            </a:extLst>
          </p:cNvPr>
          <p:cNvSpPr txBox="1">
            <a:spLocks/>
          </p:cNvSpPr>
          <p:nvPr/>
        </p:nvSpPr>
        <p:spPr>
          <a:xfrm>
            <a:off x="726220" y="1066449"/>
            <a:ext cx="7282619" cy="3326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9pPr>
          </a:lstStyle>
          <a:p>
            <a:pPr>
              <a:buNone/>
            </a:pPr>
            <a:r>
              <a:rPr lang="en-US" dirty="0">
                <a:solidFill>
                  <a:srgbClr val="24292E"/>
                </a:solidFill>
                <a:latin typeface="Menlo"/>
              </a:rPr>
              <a:t>The gaps identified in the current literature are as follows:</a:t>
            </a:r>
            <a:endParaRPr lang="en-US" dirty="0">
              <a:latin typeface="Menlo"/>
            </a:endParaRPr>
          </a:p>
          <a:p>
            <a:pPr>
              <a:buNone/>
            </a:pPr>
            <a:endParaRPr lang="en-US" dirty="0">
              <a:solidFill>
                <a:srgbClr val="24292E"/>
              </a:solidFill>
              <a:latin typeface="Menlo"/>
            </a:endParaRPr>
          </a:p>
          <a:p>
            <a:pPr>
              <a:lnSpc>
                <a:spcPct val="150000"/>
              </a:lnSpc>
              <a:buFont typeface="Wingdings"/>
              <a:buChar char="§"/>
            </a:pPr>
            <a:r>
              <a:rPr lang="en-US" dirty="0">
                <a:solidFill>
                  <a:srgbClr val="000000"/>
                </a:solidFill>
                <a:latin typeface="Menlo"/>
              </a:rPr>
              <a:t>Reliability of crowdsourced data – how to filter out incorrect or malicious reports without losing the benefits of real–time community inputs. The literature indicates trust mechanisms are needed, but an effective implementation in the road hazard domain is lacking;</a:t>
            </a:r>
          </a:p>
          <a:p>
            <a:pPr>
              <a:lnSpc>
                <a:spcPct val="150000"/>
              </a:lnSpc>
              <a:buFont typeface="Wingdings"/>
              <a:buChar char="§"/>
            </a:pPr>
            <a:endParaRPr lang="en-US" dirty="0">
              <a:solidFill>
                <a:srgbClr val="24292E"/>
              </a:solidFill>
              <a:latin typeface="Menlo"/>
            </a:endParaRPr>
          </a:p>
          <a:p>
            <a:pPr>
              <a:lnSpc>
                <a:spcPct val="150000"/>
              </a:lnSpc>
              <a:buFont typeface="Wingdings"/>
              <a:buChar char="§"/>
            </a:pPr>
            <a:r>
              <a:rPr lang="en-US" dirty="0">
                <a:solidFill>
                  <a:srgbClr val="000000"/>
                </a:solidFill>
                <a:latin typeface="Menlo"/>
              </a:rPr>
              <a:t>Lack of a unified system covering reporting, response, and analysis;</a:t>
            </a:r>
            <a:r>
              <a:rPr lang="en-US" dirty="0">
                <a:solidFill>
                  <a:srgbClr val="24292E"/>
                </a:solidFill>
                <a:latin typeface="Menlo"/>
              </a:rPr>
              <a:t> </a:t>
            </a:r>
            <a:endParaRPr lang="en-US">
              <a:latin typeface="Menlo"/>
            </a:endParaRPr>
          </a:p>
          <a:p>
            <a:pPr>
              <a:lnSpc>
                <a:spcPct val="150000"/>
              </a:lnSpc>
              <a:buFont typeface="Wingdings"/>
              <a:buChar char="§"/>
            </a:pPr>
            <a:endParaRPr lang="en-US" dirty="0">
              <a:solidFill>
                <a:srgbClr val="24292E"/>
              </a:solidFill>
              <a:latin typeface="Menlo"/>
            </a:endParaRPr>
          </a:p>
          <a:p>
            <a:pPr>
              <a:lnSpc>
                <a:spcPct val="150000"/>
              </a:lnSpc>
              <a:buFont typeface="Wingdings"/>
              <a:buChar char="§"/>
            </a:pPr>
            <a:r>
              <a:rPr lang="en-US" dirty="0">
                <a:solidFill>
                  <a:srgbClr val="000000"/>
                </a:solidFill>
                <a:latin typeface="Menlo"/>
              </a:rPr>
              <a:t>Limited use of crowdsourced verification to improve road safety initiatives as data is not readily </a:t>
            </a:r>
            <a:r>
              <a:rPr lang="en-US" err="1">
                <a:solidFill>
                  <a:srgbClr val="000000"/>
                </a:solidFill>
                <a:latin typeface="Menlo"/>
              </a:rPr>
              <a:t>analysed</a:t>
            </a:r>
            <a:r>
              <a:rPr lang="en-US" dirty="0">
                <a:solidFill>
                  <a:srgbClr val="000000"/>
                </a:solidFill>
                <a:latin typeface="Menlo"/>
              </a:rPr>
              <a:t> or shared for policy use;</a:t>
            </a:r>
            <a:endParaRPr lang="en-US">
              <a:latin typeface="Menlo"/>
            </a:endParaRPr>
          </a:p>
        </p:txBody>
      </p:sp>
    </p:spTree>
    <p:extLst>
      <p:ext uri="{BB962C8B-B14F-4D97-AF65-F5344CB8AC3E}">
        <p14:creationId xmlns:p14="http://schemas.microsoft.com/office/powerpoint/2010/main" val="2503253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a:extLst>
            <a:ext uri="{FF2B5EF4-FFF2-40B4-BE49-F238E27FC236}">
              <a16:creationId xmlns:a16="http://schemas.microsoft.com/office/drawing/2014/main" id="{CBCC0140-4BEC-8D76-28FC-205AF6F5D611}"/>
            </a:ext>
          </a:extLst>
        </p:cNvPr>
        <p:cNvGrpSpPr/>
        <p:nvPr/>
      </p:nvGrpSpPr>
      <p:grpSpPr>
        <a:xfrm>
          <a:off x="0" y="0"/>
          <a:ext cx="0" cy="0"/>
          <a:chOff x="0" y="0"/>
          <a:chExt cx="0" cy="0"/>
        </a:xfrm>
      </p:grpSpPr>
      <p:pic>
        <p:nvPicPr>
          <p:cNvPr id="222" name="Google Shape;222;p28">
            <a:extLst>
              <a:ext uri="{FF2B5EF4-FFF2-40B4-BE49-F238E27FC236}">
                <a16:creationId xmlns:a16="http://schemas.microsoft.com/office/drawing/2014/main" id="{2B0E11D6-D181-E0F6-AFBD-CA4385916854}"/>
              </a:ext>
            </a:extLst>
          </p:cNvPr>
          <p:cNvPicPr preferRelativeResize="0"/>
          <p:nvPr/>
        </p:nvPicPr>
        <p:blipFill>
          <a:blip r:embed="rId3">
            <a:alphaModFix amt="15000"/>
          </a:blip>
          <a:stretch>
            <a:fillRect/>
          </a:stretch>
        </p:blipFill>
        <p:spPr>
          <a:xfrm rot="10800000">
            <a:off x="7441098" y="1972170"/>
            <a:ext cx="1935800" cy="2961851"/>
          </a:xfrm>
          <a:prstGeom prst="rect">
            <a:avLst/>
          </a:prstGeom>
          <a:noFill/>
          <a:ln>
            <a:noFill/>
          </a:ln>
          <a:effectLst>
            <a:outerShdw blurRad="571500" dist="371475" dir="5340000" algn="bl" rotWithShape="0">
              <a:srgbClr val="000000">
                <a:alpha val="55000"/>
              </a:srgbClr>
            </a:outerShdw>
          </a:effectLst>
        </p:spPr>
      </p:pic>
      <p:sp>
        <p:nvSpPr>
          <p:cNvPr id="7" name="Google Shape;209;p28">
            <a:extLst>
              <a:ext uri="{FF2B5EF4-FFF2-40B4-BE49-F238E27FC236}">
                <a16:creationId xmlns:a16="http://schemas.microsoft.com/office/drawing/2014/main" id="{EC6E0260-DD60-1EBE-4F03-7C79D6EB5984}"/>
              </a:ext>
            </a:extLst>
          </p:cNvPr>
          <p:cNvSpPr txBox="1">
            <a:spLocks noGrp="1"/>
          </p:cNvSpPr>
          <p:nvPr>
            <p:ph type="title"/>
          </p:nvPr>
        </p:nvSpPr>
        <p:spPr>
          <a:xfrm>
            <a:off x="861019" y="333694"/>
            <a:ext cx="7704000" cy="572700"/>
          </a:xfrm>
          <a:prstGeom prst="rect">
            <a:avLst/>
          </a:prstGeom>
        </p:spPr>
        <p:txBody>
          <a:bodyPr spcFirstLastPara="1" wrap="square" lIns="91425" tIns="91425" rIns="91425" bIns="91425" anchor="t" anchorCtr="0">
            <a:noAutofit/>
          </a:bodyPr>
          <a:lstStyle/>
          <a:p>
            <a:r>
              <a:rPr lang="en" dirty="0"/>
              <a:t>Research Questions</a:t>
            </a:r>
          </a:p>
        </p:txBody>
      </p:sp>
      <p:sp>
        <p:nvSpPr>
          <p:cNvPr id="5" name="Google Shape;229;p29">
            <a:extLst>
              <a:ext uri="{FF2B5EF4-FFF2-40B4-BE49-F238E27FC236}">
                <a16:creationId xmlns:a16="http://schemas.microsoft.com/office/drawing/2014/main" id="{CA9DD227-8C6B-4CDE-40DF-8D5799997A15}"/>
              </a:ext>
            </a:extLst>
          </p:cNvPr>
          <p:cNvSpPr txBox="1">
            <a:spLocks/>
          </p:cNvSpPr>
          <p:nvPr/>
        </p:nvSpPr>
        <p:spPr>
          <a:xfrm>
            <a:off x="726220" y="1066449"/>
            <a:ext cx="7282619" cy="3326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9pPr>
          </a:lstStyle>
          <a:p>
            <a:pPr>
              <a:buNone/>
            </a:pPr>
            <a:r>
              <a:rPr lang="en-US" dirty="0">
                <a:solidFill>
                  <a:srgbClr val="24292E"/>
                </a:solidFill>
                <a:latin typeface="Menlo"/>
              </a:rPr>
              <a:t>The project was guided by the following research questions:</a:t>
            </a:r>
            <a:endParaRPr lang="en-US" dirty="0">
              <a:latin typeface="Menlo"/>
            </a:endParaRPr>
          </a:p>
          <a:p>
            <a:pPr>
              <a:buNone/>
            </a:pPr>
            <a:endParaRPr lang="en-US" dirty="0">
              <a:solidFill>
                <a:srgbClr val="24292E"/>
              </a:solidFill>
              <a:latin typeface="Menlo"/>
            </a:endParaRPr>
          </a:p>
          <a:p>
            <a:pPr>
              <a:lnSpc>
                <a:spcPct val="150000"/>
              </a:lnSpc>
              <a:buFont typeface="Wingdings"/>
              <a:buChar char="§"/>
            </a:pPr>
            <a:r>
              <a:rPr lang="en-US" dirty="0">
                <a:solidFill>
                  <a:srgbClr val="24292E"/>
                </a:solidFill>
                <a:latin typeface="Menlo"/>
              </a:rPr>
              <a:t>How can real–time trust and reputation mechanisms be designed to automatically validate and filter crowdsourced road–hazard reports without significantly delaying the reporting process?</a:t>
            </a:r>
          </a:p>
          <a:p>
            <a:pPr>
              <a:lnSpc>
                <a:spcPct val="150000"/>
              </a:lnSpc>
              <a:buFont typeface="Wingdings"/>
              <a:buChar char="§"/>
            </a:pPr>
            <a:endParaRPr lang="en-US" dirty="0">
              <a:solidFill>
                <a:srgbClr val="24292E"/>
              </a:solidFill>
              <a:latin typeface="Menlo"/>
            </a:endParaRPr>
          </a:p>
          <a:p>
            <a:pPr>
              <a:lnSpc>
                <a:spcPct val="150000"/>
              </a:lnSpc>
              <a:buFont typeface="Wingdings"/>
              <a:buChar char="§"/>
            </a:pPr>
            <a:r>
              <a:rPr lang="en-US" dirty="0">
                <a:solidFill>
                  <a:srgbClr val="24292E"/>
                </a:solidFill>
                <a:latin typeface="Menlo"/>
              </a:rPr>
              <a:t>What architectural and workflow models enable the seamless integration of an end–to–end road hazards management within a single platform? </a:t>
            </a:r>
            <a:endParaRPr lang="en-US"/>
          </a:p>
          <a:p>
            <a:pPr>
              <a:lnSpc>
                <a:spcPct val="150000"/>
              </a:lnSpc>
              <a:buFont typeface="Wingdings"/>
              <a:buChar char="§"/>
            </a:pPr>
            <a:endParaRPr lang="en-US" dirty="0">
              <a:solidFill>
                <a:srgbClr val="24292E"/>
              </a:solidFill>
              <a:latin typeface="Menlo"/>
            </a:endParaRPr>
          </a:p>
          <a:p>
            <a:pPr>
              <a:lnSpc>
                <a:spcPct val="150000"/>
              </a:lnSpc>
              <a:buFont typeface="Wingdings"/>
              <a:buChar char="§"/>
            </a:pPr>
            <a:r>
              <a:rPr lang="en-US" dirty="0">
                <a:solidFill>
                  <a:srgbClr val="24292E"/>
                </a:solidFill>
                <a:latin typeface="Menlo"/>
              </a:rPr>
              <a:t>In what ways can built–in data analytics and open data interfaces be embedded into crowdsourced hazard reporting systems to facilitate immediate policy–relevant insights and stakeholder collaboration?</a:t>
            </a:r>
            <a:endParaRPr lang="en-US"/>
          </a:p>
        </p:txBody>
      </p:sp>
    </p:spTree>
    <p:extLst>
      <p:ext uri="{BB962C8B-B14F-4D97-AF65-F5344CB8AC3E}">
        <p14:creationId xmlns:p14="http://schemas.microsoft.com/office/powerpoint/2010/main" val="1035874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13" name="Google Shape;209;p28">
            <a:extLst>
              <a:ext uri="{FF2B5EF4-FFF2-40B4-BE49-F238E27FC236}">
                <a16:creationId xmlns:a16="http://schemas.microsoft.com/office/drawing/2014/main" id="{7ABD0C1C-B769-F281-8F2D-F866FEC50CE6}"/>
              </a:ext>
            </a:extLst>
          </p:cNvPr>
          <p:cNvSpPr txBox="1">
            <a:spLocks noGrp="1"/>
          </p:cNvSpPr>
          <p:nvPr>
            <p:ph type="title"/>
          </p:nvPr>
        </p:nvSpPr>
        <p:spPr>
          <a:xfrm>
            <a:off x="861019" y="333694"/>
            <a:ext cx="7704000" cy="572700"/>
          </a:xfrm>
          <a:prstGeom prst="rect">
            <a:avLst/>
          </a:prstGeom>
        </p:spPr>
        <p:txBody>
          <a:bodyPr spcFirstLastPara="1" wrap="square" lIns="91425" tIns="91425" rIns="91425" bIns="91425" anchor="t" anchorCtr="0">
            <a:noAutofit/>
          </a:bodyPr>
          <a:lstStyle/>
          <a:p>
            <a:r>
              <a:rPr lang="en" dirty="0"/>
              <a:t>Definition of Terms</a:t>
            </a:r>
          </a:p>
        </p:txBody>
      </p:sp>
      <p:sp>
        <p:nvSpPr>
          <p:cNvPr id="15" name="Google Shape;229;p29">
            <a:extLst>
              <a:ext uri="{FF2B5EF4-FFF2-40B4-BE49-F238E27FC236}">
                <a16:creationId xmlns:a16="http://schemas.microsoft.com/office/drawing/2014/main" id="{94AF3CC9-40F6-F81E-E3F7-FDBA91AD0064}"/>
              </a:ext>
            </a:extLst>
          </p:cNvPr>
          <p:cNvSpPr txBox="1">
            <a:spLocks noGrp="1"/>
          </p:cNvSpPr>
          <p:nvPr>
            <p:ph type="subTitle" idx="1"/>
          </p:nvPr>
        </p:nvSpPr>
        <p:spPr>
          <a:xfrm>
            <a:off x="710881" y="877926"/>
            <a:ext cx="8296351" cy="3936851"/>
          </a:xfrm>
          <a:prstGeom prst="rect">
            <a:avLst/>
          </a:prstGeom>
        </p:spPr>
        <p:txBody>
          <a:bodyPr spcFirstLastPara="1" wrap="square" lIns="91425" tIns="91425" rIns="91425" bIns="91425" anchor="t" anchorCtr="0">
            <a:noAutofit/>
          </a:bodyPr>
          <a:lstStyle/>
          <a:p>
            <a:pPr>
              <a:lnSpc>
                <a:spcPct val="150000"/>
              </a:lnSpc>
              <a:buFont typeface="Wingdings"/>
              <a:buChar char="§"/>
            </a:pPr>
            <a:r>
              <a:rPr lang="en-US" b="1" dirty="0">
                <a:solidFill>
                  <a:srgbClr val="FF0000"/>
                </a:solidFill>
                <a:latin typeface="Menlo"/>
                <a:ea typeface="Calibri"/>
                <a:cs typeface="Calibri"/>
              </a:rPr>
              <a:t>Road Hazard</a:t>
            </a:r>
            <a:r>
              <a:rPr lang="en-US" dirty="0">
                <a:solidFill>
                  <a:srgbClr val="24292E"/>
                </a:solidFill>
                <a:latin typeface="Menlo"/>
                <a:ea typeface="Calibri"/>
                <a:cs typeface="Calibri"/>
              </a:rPr>
              <a:t> </a:t>
            </a:r>
            <a:r>
              <a:rPr lang="en-US" dirty="0">
                <a:solidFill>
                  <a:srgbClr val="000000"/>
                </a:solidFill>
                <a:latin typeface="Menlo"/>
                <a:ea typeface="Calibri"/>
                <a:cs typeface="Calibri"/>
              </a:rPr>
              <a:t>refers to any physical, environmental, or situational condition on or near a roadway that poses a risk to the safety of drivers, passengers, pedestrians, or vehicles.</a:t>
            </a:r>
            <a:endParaRPr lang="en-US" sz="1200">
              <a:solidFill>
                <a:srgbClr val="4A3C30"/>
              </a:solidFill>
              <a:latin typeface="Menlo"/>
              <a:cs typeface="Calibri"/>
            </a:endParaRPr>
          </a:p>
          <a:p>
            <a:pPr>
              <a:lnSpc>
                <a:spcPct val="150000"/>
              </a:lnSpc>
              <a:buFont typeface="Wingdings"/>
              <a:buChar char="§"/>
            </a:pPr>
            <a:r>
              <a:rPr lang="en-US" b="1" dirty="0">
                <a:solidFill>
                  <a:srgbClr val="FF0000"/>
                </a:solidFill>
                <a:latin typeface="Menlo"/>
                <a:ea typeface="Calibri"/>
                <a:cs typeface="Calibri"/>
              </a:rPr>
              <a:t>Road User</a:t>
            </a:r>
            <a:r>
              <a:rPr lang="en-US" dirty="0">
                <a:solidFill>
                  <a:srgbClr val="24292E"/>
                </a:solidFill>
                <a:latin typeface="Menlo"/>
                <a:ea typeface="Calibri"/>
                <a:cs typeface="Calibri"/>
              </a:rPr>
              <a:t> refers to drivers, motorists, pedestrians, passengers</a:t>
            </a:r>
          </a:p>
          <a:p>
            <a:pPr>
              <a:lnSpc>
                <a:spcPct val="150000"/>
              </a:lnSpc>
              <a:buFont typeface="Wingdings"/>
              <a:buChar char="§"/>
            </a:pPr>
            <a:r>
              <a:rPr lang="en-US" b="1" dirty="0">
                <a:solidFill>
                  <a:srgbClr val="FF0000"/>
                </a:solidFill>
                <a:latin typeface="Menlo"/>
                <a:ea typeface="Calibri"/>
                <a:cs typeface="Calibri"/>
              </a:rPr>
              <a:t>Road Authorities</a:t>
            </a:r>
            <a:r>
              <a:rPr lang="en-US" dirty="0">
                <a:solidFill>
                  <a:srgbClr val="24292E"/>
                </a:solidFill>
                <a:latin typeface="Menlo"/>
                <a:ea typeface="Calibri"/>
                <a:cs typeface="Calibri"/>
              </a:rPr>
              <a:t> are entities such as the NZTA, Auckland Council, and their intermediaries</a:t>
            </a:r>
          </a:p>
          <a:p>
            <a:pPr>
              <a:lnSpc>
                <a:spcPct val="150000"/>
              </a:lnSpc>
              <a:buFont typeface="Wingdings"/>
              <a:buChar char="§"/>
            </a:pPr>
            <a:r>
              <a:rPr lang="en-US" b="1" dirty="0">
                <a:solidFill>
                  <a:srgbClr val="FF0000"/>
                </a:solidFill>
                <a:latin typeface="Menlo"/>
                <a:ea typeface="Calibri"/>
                <a:cs typeface="Calibri"/>
              </a:rPr>
              <a:t>Vetting</a:t>
            </a:r>
            <a:r>
              <a:rPr lang="en-US" dirty="0">
                <a:solidFill>
                  <a:srgbClr val="24292E"/>
                </a:solidFill>
                <a:latin typeface="Menlo"/>
                <a:ea typeface="Calibri"/>
                <a:cs typeface="Calibri"/>
              </a:rPr>
              <a:t> – to formally evaluate, check, or approve a hazard report to ensure suitability or correctness</a:t>
            </a:r>
            <a:endParaRPr lang="en-US">
              <a:solidFill>
                <a:srgbClr val="4A3C30"/>
              </a:solidFill>
              <a:latin typeface="Menlo"/>
              <a:ea typeface="Calibri"/>
              <a:cs typeface="Calibri"/>
            </a:endParaRPr>
          </a:p>
          <a:p>
            <a:pPr lvl="1" algn="l">
              <a:lnSpc>
                <a:spcPct val="150000"/>
              </a:lnSpc>
              <a:buFont typeface="Wingdings"/>
              <a:buChar char="Ø"/>
            </a:pPr>
            <a:r>
              <a:rPr lang="en-US" dirty="0">
                <a:solidFill>
                  <a:srgbClr val="24292E"/>
                </a:solidFill>
                <a:latin typeface="Menlo"/>
                <a:ea typeface="Calibri"/>
                <a:cs typeface="Calibri"/>
              </a:rPr>
              <a:t>Peer-vetting (applies to road users thru upvoting or flagging)</a:t>
            </a:r>
          </a:p>
          <a:p>
            <a:pPr lvl="1" algn="l">
              <a:lnSpc>
                <a:spcPct val="150000"/>
              </a:lnSpc>
              <a:buFont typeface="Wingdings"/>
              <a:buChar char="Ø"/>
            </a:pPr>
            <a:r>
              <a:rPr lang="en-US" dirty="0">
                <a:solidFill>
                  <a:srgbClr val="24292E"/>
                </a:solidFill>
                <a:latin typeface="Menlo"/>
                <a:ea typeface="Calibri"/>
                <a:cs typeface="Calibri"/>
              </a:rPr>
              <a:t>Authority-vetting (applies to road authorities thru moderation)</a:t>
            </a:r>
            <a:endParaRPr lang="en-US" dirty="0">
              <a:latin typeface="Menlo"/>
            </a:endParaRPr>
          </a:p>
          <a:p>
            <a:pPr>
              <a:lnSpc>
                <a:spcPct val="150000"/>
              </a:lnSpc>
              <a:buFont typeface="Wingdings"/>
              <a:buChar char="§"/>
            </a:pPr>
            <a:r>
              <a:rPr lang="en-US" b="1" dirty="0">
                <a:solidFill>
                  <a:srgbClr val="FF0000"/>
                </a:solidFill>
                <a:latin typeface="Menlo"/>
                <a:ea typeface="Calibri"/>
                <a:cs typeface="Calibri"/>
              </a:rPr>
              <a:t>Upvoting</a:t>
            </a:r>
            <a:r>
              <a:rPr lang="en-US" dirty="0">
                <a:solidFill>
                  <a:srgbClr val="24292E"/>
                </a:solidFill>
                <a:latin typeface="Menlo"/>
                <a:ea typeface="Calibri"/>
                <a:cs typeface="Calibri"/>
              </a:rPr>
              <a:t> – to express approval or agreement with a hazard report</a:t>
            </a:r>
          </a:p>
          <a:p>
            <a:pPr>
              <a:lnSpc>
                <a:spcPct val="150000"/>
              </a:lnSpc>
              <a:buFont typeface="Wingdings"/>
              <a:buChar char="§"/>
            </a:pPr>
            <a:r>
              <a:rPr lang="en-US" b="1" dirty="0">
                <a:solidFill>
                  <a:srgbClr val="FF0000"/>
                </a:solidFill>
                <a:latin typeface="Menlo"/>
                <a:ea typeface="Calibri"/>
                <a:cs typeface="Calibri"/>
              </a:rPr>
              <a:t>Flagging</a:t>
            </a:r>
            <a:r>
              <a:rPr lang="en-US" dirty="0">
                <a:solidFill>
                  <a:srgbClr val="24292E"/>
                </a:solidFill>
                <a:latin typeface="Menlo"/>
                <a:ea typeface="Calibri"/>
                <a:cs typeface="Calibri"/>
              </a:rPr>
              <a:t> - to mark a report hazard for attention or treatment as non-existent</a:t>
            </a:r>
          </a:p>
          <a:p>
            <a:pPr>
              <a:lnSpc>
                <a:spcPct val="150000"/>
              </a:lnSpc>
              <a:buFont typeface="Wingdings"/>
              <a:buChar char="§"/>
            </a:pPr>
            <a:r>
              <a:rPr lang="en-US" b="1" dirty="0">
                <a:solidFill>
                  <a:srgbClr val="FF0000"/>
                </a:solidFill>
                <a:latin typeface="Menlo"/>
                <a:ea typeface="Calibri"/>
                <a:cs typeface="Calibri"/>
              </a:rPr>
              <a:t>Geocoding</a:t>
            </a:r>
            <a:r>
              <a:rPr lang="en-US" dirty="0">
                <a:solidFill>
                  <a:srgbClr val="24292E"/>
                </a:solidFill>
                <a:latin typeface="Menlo"/>
                <a:ea typeface="Calibri"/>
                <a:cs typeface="Calibri"/>
              </a:rPr>
              <a:t> - </a:t>
            </a:r>
            <a:r>
              <a:rPr lang="en-US" dirty="0">
                <a:solidFill>
                  <a:srgbClr val="001D35"/>
                </a:solidFill>
                <a:latin typeface="Menlo"/>
                <a:ea typeface="Calibri"/>
                <a:cs typeface="Calibri"/>
              </a:rPr>
              <a:t>the process of converting textual location descriptions, like street addresses, into geographic coordinates (latitude and longitude)</a:t>
            </a:r>
            <a:endParaRPr lang="en-US" dirty="0">
              <a:solidFill>
                <a:srgbClr val="24292E"/>
              </a:solidFill>
              <a:latin typeface="Menlo"/>
              <a:ea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7DC1A73F-607A-E84A-AAAA-FC9EEF6E4D55}"/>
            </a:ext>
          </a:extLst>
        </p:cNvPr>
        <p:cNvGrpSpPr/>
        <p:nvPr/>
      </p:nvGrpSpPr>
      <p:grpSpPr>
        <a:xfrm>
          <a:off x="0" y="0"/>
          <a:ext cx="0" cy="0"/>
          <a:chOff x="0" y="0"/>
          <a:chExt cx="0" cy="0"/>
        </a:xfrm>
      </p:grpSpPr>
      <p:sp>
        <p:nvSpPr>
          <p:cNvPr id="9" name="Google Shape;209;p28">
            <a:extLst>
              <a:ext uri="{FF2B5EF4-FFF2-40B4-BE49-F238E27FC236}">
                <a16:creationId xmlns:a16="http://schemas.microsoft.com/office/drawing/2014/main" id="{7FAD0E19-D78C-EBD0-71D2-14A158D4D6F2}"/>
              </a:ext>
            </a:extLst>
          </p:cNvPr>
          <p:cNvSpPr txBox="1">
            <a:spLocks noGrp="1"/>
          </p:cNvSpPr>
          <p:nvPr>
            <p:ph type="title"/>
          </p:nvPr>
        </p:nvSpPr>
        <p:spPr>
          <a:xfrm>
            <a:off x="861019" y="333694"/>
            <a:ext cx="7704000" cy="572700"/>
          </a:xfrm>
          <a:prstGeom prst="rect">
            <a:avLst/>
          </a:prstGeom>
        </p:spPr>
        <p:txBody>
          <a:bodyPr spcFirstLastPara="1" wrap="square" lIns="91425" tIns="91425" rIns="91425" bIns="91425" anchor="t" anchorCtr="0">
            <a:noAutofit/>
          </a:bodyPr>
          <a:lstStyle/>
          <a:p>
            <a:r>
              <a:rPr lang="en" dirty="0"/>
              <a:t>Road Hazard Management Lifecycle</a:t>
            </a:r>
          </a:p>
        </p:txBody>
      </p:sp>
      <p:sp>
        <p:nvSpPr>
          <p:cNvPr id="11" name="Google Shape;229;p29">
            <a:extLst>
              <a:ext uri="{FF2B5EF4-FFF2-40B4-BE49-F238E27FC236}">
                <a16:creationId xmlns:a16="http://schemas.microsoft.com/office/drawing/2014/main" id="{510428F7-5689-7B3F-356C-D2DC40AAF07C}"/>
              </a:ext>
            </a:extLst>
          </p:cNvPr>
          <p:cNvSpPr txBox="1">
            <a:spLocks noGrp="1"/>
          </p:cNvSpPr>
          <p:nvPr>
            <p:ph type="subTitle" idx="1"/>
          </p:nvPr>
        </p:nvSpPr>
        <p:spPr>
          <a:xfrm>
            <a:off x="494775" y="1219591"/>
            <a:ext cx="7639727" cy="824759"/>
          </a:xfrm>
          <a:prstGeom prst="rect">
            <a:avLst/>
          </a:prstGeom>
        </p:spPr>
        <p:txBody>
          <a:bodyPr spcFirstLastPara="1" wrap="square" lIns="91425" tIns="91425" rIns="91425" bIns="91425" anchor="t" anchorCtr="0">
            <a:noAutofit/>
          </a:bodyPr>
          <a:lstStyle/>
          <a:p>
            <a:pPr>
              <a:lnSpc>
                <a:spcPct val="150000"/>
              </a:lnSpc>
              <a:buFont typeface="Wingdings"/>
              <a:buChar char="§"/>
            </a:pPr>
            <a:r>
              <a:rPr lang="en-US" dirty="0">
                <a:solidFill>
                  <a:srgbClr val="24292E"/>
                </a:solidFill>
                <a:latin typeface="Menlo"/>
                <a:ea typeface="Calibri"/>
                <a:cs typeface="Calibri"/>
              </a:rPr>
              <a:t>A road hazard, when reported: (1) will have a description &amp; an image uploaded, (2) will be assigned a </a:t>
            </a:r>
            <a:r>
              <a:rPr lang="en-US" b="1" i="1" dirty="0">
                <a:solidFill>
                  <a:srgbClr val="24292E"/>
                </a:solidFill>
                <a:latin typeface="Menlo"/>
                <a:ea typeface="Calibri"/>
                <a:cs typeface="Calibri"/>
              </a:rPr>
              <a:t>type</a:t>
            </a:r>
            <a:r>
              <a:rPr lang="en-US" dirty="0">
                <a:solidFill>
                  <a:srgbClr val="24292E"/>
                </a:solidFill>
                <a:latin typeface="Menlo"/>
                <a:ea typeface="Calibri"/>
                <a:cs typeface="Calibri"/>
              </a:rPr>
              <a:t> (</a:t>
            </a:r>
            <a:r>
              <a:rPr lang="en-US" dirty="0" err="1">
                <a:solidFill>
                  <a:srgbClr val="24292E"/>
                </a:solidFill>
                <a:latin typeface="Menlo"/>
                <a:ea typeface="Calibri"/>
                <a:cs typeface="Calibri"/>
              </a:rPr>
              <a:t>hazard_type_id</a:t>
            </a:r>
            <a:r>
              <a:rPr lang="en-US" dirty="0">
                <a:solidFill>
                  <a:srgbClr val="24292E"/>
                </a:solidFill>
                <a:latin typeface="Menlo"/>
                <a:ea typeface="Calibri"/>
                <a:cs typeface="Calibri"/>
              </a:rPr>
              <a:t>)</a:t>
            </a:r>
          </a:p>
        </p:txBody>
      </p:sp>
      <p:pic>
        <p:nvPicPr>
          <p:cNvPr id="8" name="Google Shape;1190;p47">
            <a:extLst>
              <a:ext uri="{FF2B5EF4-FFF2-40B4-BE49-F238E27FC236}">
                <a16:creationId xmlns:a16="http://schemas.microsoft.com/office/drawing/2014/main" id="{F629D052-3057-4F28-5690-83B0B5487E2B}"/>
              </a:ext>
            </a:extLst>
          </p:cNvPr>
          <p:cNvPicPr preferRelativeResize="0"/>
          <p:nvPr/>
        </p:nvPicPr>
        <p:blipFill>
          <a:blip r:embed="rId3">
            <a:alphaModFix amt="15000"/>
          </a:blip>
          <a:stretch>
            <a:fillRect/>
          </a:stretch>
        </p:blipFill>
        <p:spPr>
          <a:xfrm rot="15780000">
            <a:off x="4044842" y="-195019"/>
            <a:ext cx="1639699" cy="1808451"/>
          </a:xfrm>
          <a:prstGeom prst="rect">
            <a:avLst/>
          </a:prstGeom>
          <a:noFill/>
          <a:ln>
            <a:noFill/>
          </a:ln>
          <a:effectLst>
            <a:outerShdw blurRad="485775" dist="304800" dir="5400000" algn="bl" rotWithShape="0">
              <a:srgbClr val="000000">
                <a:alpha val="30000"/>
              </a:srgbClr>
            </a:outerShdw>
          </a:effectLst>
        </p:spPr>
      </p:pic>
      <p:sp>
        <p:nvSpPr>
          <p:cNvPr id="6" name="Google Shape;229;p29">
            <a:extLst>
              <a:ext uri="{FF2B5EF4-FFF2-40B4-BE49-F238E27FC236}">
                <a16:creationId xmlns:a16="http://schemas.microsoft.com/office/drawing/2014/main" id="{B779C7CA-F38D-167B-6A17-8DE4150689CD}"/>
              </a:ext>
            </a:extLst>
          </p:cNvPr>
          <p:cNvSpPr txBox="1">
            <a:spLocks/>
          </p:cNvSpPr>
          <p:nvPr/>
        </p:nvSpPr>
        <p:spPr>
          <a:xfrm>
            <a:off x="1475850" y="2023897"/>
            <a:ext cx="7282619" cy="23392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9pPr>
          </a:lstStyle>
          <a:p>
            <a:pPr marL="152400" indent="0">
              <a:lnSpc>
                <a:spcPct val="150000"/>
              </a:lnSpc>
              <a:buNone/>
            </a:pPr>
            <a:r>
              <a:rPr lang="en-US" sz="1400" b="1" dirty="0">
                <a:latin typeface="Menlo"/>
              </a:rPr>
              <a:t>Road Hazard Classes &amp; Types</a:t>
            </a:r>
            <a:r>
              <a:rPr lang="en-US" dirty="0">
                <a:latin typeface="Menlo"/>
              </a:rPr>
              <a:t>:</a:t>
            </a:r>
          </a:p>
          <a:p>
            <a:pPr marL="381000" indent="-228600">
              <a:lnSpc>
                <a:spcPct val="150000"/>
              </a:lnSpc>
              <a:buAutoNum type="arabicPeriod"/>
            </a:pPr>
            <a:r>
              <a:rPr lang="en-US" dirty="0">
                <a:solidFill>
                  <a:srgbClr val="24292E"/>
                </a:solidFill>
                <a:latin typeface="Menlo"/>
              </a:rPr>
              <a:t>Road Surface Defects,</a:t>
            </a:r>
            <a:r>
              <a:rPr lang="en-US" sz="1050" dirty="0">
                <a:solidFill>
                  <a:srgbClr val="24292E"/>
                </a:solidFill>
                <a:latin typeface="Menlo"/>
              </a:rPr>
              <a:t> e.g. potholes, loose gravel/debris, etc.</a:t>
            </a:r>
            <a:endParaRPr lang="en-US" sz="1050" dirty="0">
              <a:solidFill>
                <a:srgbClr val="4A3C30"/>
              </a:solidFill>
              <a:latin typeface="Menlo"/>
            </a:endParaRPr>
          </a:p>
          <a:p>
            <a:pPr marL="381000" indent="-228600">
              <a:lnSpc>
                <a:spcPct val="150000"/>
              </a:lnSpc>
              <a:buAutoNum type="arabicPeriod"/>
            </a:pPr>
            <a:r>
              <a:rPr lang="en-US" dirty="0">
                <a:solidFill>
                  <a:srgbClr val="24292E"/>
                </a:solidFill>
                <a:latin typeface="Menlo"/>
              </a:rPr>
              <a:t>Environmental and Weather-Related Hazards,</a:t>
            </a:r>
            <a:r>
              <a:rPr lang="en-US" sz="1050" dirty="0">
                <a:solidFill>
                  <a:srgbClr val="24292E"/>
                </a:solidFill>
                <a:latin typeface="Menlo"/>
              </a:rPr>
              <a:t> e.g. flooding, fog, etc.</a:t>
            </a:r>
          </a:p>
          <a:p>
            <a:pPr marL="381000" indent="-228600">
              <a:lnSpc>
                <a:spcPct val="150000"/>
              </a:lnSpc>
              <a:buAutoNum type="arabicPeriod"/>
            </a:pPr>
            <a:r>
              <a:rPr lang="en-US" dirty="0">
                <a:solidFill>
                  <a:srgbClr val="24292E"/>
                </a:solidFill>
                <a:latin typeface="Menlo"/>
              </a:rPr>
              <a:t>Physical Obstructions and Debris,</a:t>
            </a:r>
            <a:r>
              <a:rPr lang="en-US" sz="1050" dirty="0">
                <a:solidFill>
                  <a:srgbClr val="24292E"/>
                </a:solidFill>
                <a:latin typeface="Menlo"/>
              </a:rPr>
              <a:t> e.g. fallen trees, rock falls, etc.</a:t>
            </a:r>
          </a:p>
          <a:p>
            <a:pPr marL="381000" indent="-228600">
              <a:lnSpc>
                <a:spcPct val="150000"/>
              </a:lnSpc>
              <a:buAutoNum type="arabicPeriod"/>
            </a:pPr>
            <a:r>
              <a:rPr lang="en-US" dirty="0">
                <a:solidFill>
                  <a:srgbClr val="24292E"/>
                </a:solidFill>
                <a:latin typeface="Menlo"/>
              </a:rPr>
              <a:t>Infrastructure and Signage Issues,</a:t>
            </a:r>
            <a:r>
              <a:rPr lang="en-US" sz="1050" dirty="0">
                <a:solidFill>
                  <a:srgbClr val="24292E"/>
                </a:solidFill>
                <a:latin typeface="Menlo"/>
              </a:rPr>
              <a:t> e.g. malfunctioning traffic signals, etc.</a:t>
            </a:r>
          </a:p>
          <a:p>
            <a:pPr marL="381000" indent="-228600">
              <a:lnSpc>
                <a:spcPct val="150000"/>
              </a:lnSpc>
              <a:buAutoNum type="arabicPeriod"/>
            </a:pPr>
            <a:r>
              <a:rPr lang="en-US" dirty="0">
                <a:solidFill>
                  <a:srgbClr val="24292E"/>
                </a:solidFill>
                <a:latin typeface="Menlo"/>
              </a:rPr>
              <a:t>Human and Vehicle-Related Hazards,</a:t>
            </a:r>
            <a:r>
              <a:rPr lang="en-US" sz="1050" dirty="0">
                <a:solidFill>
                  <a:srgbClr val="24292E"/>
                </a:solidFill>
                <a:latin typeface="Menlo"/>
              </a:rPr>
              <a:t> e.g. aggressive driving, road rage, etc.</a:t>
            </a:r>
          </a:p>
          <a:p>
            <a:pPr marL="381000" indent="-228600">
              <a:lnSpc>
                <a:spcPct val="150000"/>
              </a:lnSpc>
              <a:buAutoNum type="arabicPeriod"/>
            </a:pPr>
            <a:r>
              <a:rPr lang="en-US" dirty="0">
                <a:solidFill>
                  <a:srgbClr val="24292E"/>
                </a:solidFill>
                <a:latin typeface="Menlo"/>
              </a:rPr>
              <a:t>Temporary or Event-Driven Hazards,</a:t>
            </a:r>
            <a:r>
              <a:rPr lang="en-US" sz="1050" dirty="0">
                <a:solidFill>
                  <a:srgbClr val="24292E"/>
                </a:solidFill>
                <a:latin typeface="Menlo"/>
              </a:rPr>
              <a:t> e.g. temporary detours, road closures, etc.</a:t>
            </a:r>
          </a:p>
          <a:p>
            <a:pPr marL="152400" indent="0">
              <a:lnSpc>
                <a:spcPct val="150000"/>
              </a:lnSpc>
              <a:buNone/>
            </a:pPr>
            <a:endParaRPr lang="en-US" dirty="0">
              <a:solidFill>
                <a:srgbClr val="4A3C30"/>
              </a:solidFill>
              <a:latin typeface="Menlo"/>
            </a:endParaRPr>
          </a:p>
        </p:txBody>
      </p:sp>
    </p:spTree>
    <p:extLst>
      <p:ext uri="{BB962C8B-B14F-4D97-AF65-F5344CB8AC3E}">
        <p14:creationId xmlns:p14="http://schemas.microsoft.com/office/powerpoint/2010/main" val="2863446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D922CCC4-8A11-3715-2B38-F9BFFBD57BFA}"/>
            </a:ext>
          </a:extLst>
        </p:cNvPr>
        <p:cNvGrpSpPr/>
        <p:nvPr/>
      </p:nvGrpSpPr>
      <p:grpSpPr>
        <a:xfrm>
          <a:off x="0" y="0"/>
          <a:ext cx="0" cy="0"/>
          <a:chOff x="0" y="0"/>
          <a:chExt cx="0" cy="0"/>
        </a:xfrm>
      </p:grpSpPr>
      <p:sp>
        <p:nvSpPr>
          <p:cNvPr id="9" name="Google Shape;209;p28">
            <a:extLst>
              <a:ext uri="{FF2B5EF4-FFF2-40B4-BE49-F238E27FC236}">
                <a16:creationId xmlns:a16="http://schemas.microsoft.com/office/drawing/2014/main" id="{714CCD40-DE15-A0FB-C07E-F989F44D3FDD}"/>
              </a:ext>
            </a:extLst>
          </p:cNvPr>
          <p:cNvSpPr txBox="1">
            <a:spLocks noGrp="1"/>
          </p:cNvSpPr>
          <p:nvPr>
            <p:ph type="title"/>
          </p:nvPr>
        </p:nvSpPr>
        <p:spPr>
          <a:xfrm>
            <a:off x="861019" y="333694"/>
            <a:ext cx="7704000" cy="572700"/>
          </a:xfrm>
          <a:prstGeom prst="rect">
            <a:avLst/>
          </a:prstGeom>
        </p:spPr>
        <p:txBody>
          <a:bodyPr spcFirstLastPara="1" wrap="square" lIns="91425" tIns="91425" rIns="91425" bIns="91425" anchor="t" anchorCtr="0">
            <a:noAutofit/>
          </a:bodyPr>
          <a:lstStyle/>
          <a:p>
            <a:r>
              <a:rPr lang="en" dirty="0"/>
              <a:t>Road Hazard Management Lifecycle</a:t>
            </a:r>
            <a:endParaRPr lang="en-US" dirty="0"/>
          </a:p>
        </p:txBody>
      </p:sp>
      <p:sp>
        <p:nvSpPr>
          <p:cNvPr id="11" name="Google Shape;229;p29">
            <a:extLst>
              <a:ext uri="{FF2B5EF4-FFF2-40B4-BE49-F238E27FC236}">
                <a16:creationId xmlns:a16="http://schemas.microsoft.com/office/drawing/2014/main" id="{A857A52E-5DF6-B2FD-BDA8-9FE23B92C96C}"/>
              </a:ext>
            </a:extLst>
          </p:cNvPr>
          <p:cNvSpPr txBox="1">
            <a:spLocks noGrp="1"/>
          </p:cNvSpPr>
          <p:nvPr>
            <p:ph type="subTitle" idx="1"/>
          </p:nvPr>
        </p:nvSpPr>
        <p:spPr>
          <a:xfrm>
            <a:off x="494775" y="1286266"/>
            <a:ext cx="5399621" cy="872384"/>
          </a:xfrm>
          <a:prstGeom prst="rect">
            <a:avLst/>
          </a:prstGeom>
        </p:spPr>
        <p:txBody>
          <a:bodyPr spcFirstLastPara="1" wrap="square" lIns="91425" tIns="91425" rIns="91425" bIns="91425" anchor="t" anchorCtr="0">
            <a:noAutofit/>
          </a:bodyPr>
          <a:lstStyle/>
          <a:p>
            <a:pPr>
              <a:lnSpc>
                <a:spcPct val="150000"/>
              </a:lnSpc>
              <a:buFont typeface="Wingdings"/>
              <a:buChar char="§"/>
            </a:pPr>
            <a:r>
              <a:rPr lang="en-US" dirty="0">
                <a:solidFill>
                  <a:srgbClr val="24292E"/>
                </a:solidFill>
                <a:latin typeface="Menlo"/>
                <a:ea typeface="Calibri"/>
                <a:cs typeface="Calibri"/>
              </a:rPr>
              <a:t>(3) is also assigned a </a:t>
            </a:r>
            <a:r>
              <a:rPr lang="en-US" b="1" i="1" dirty="0">
                <a:solidFill>
                  <a:srgbClr val="24292E"/>
                </a:solidFill>
                <a:latin typeface="Menlo"/>
                <a:ea typeface="Calibri"/>
                <a:cs typeface="Calibri"/>
              </a:rPr>
              <a:t>severity</a:t>
            </a:r>
            <a:r>
              <a:rPr lang="en-US" dirty="0">
                <a:solidFill>
                  <a:srgbClr val="24292E"/>
                </a:solidFill>
                <a:latin typeface="Menlo"/>
                <a:ea typeface="Calibri"/>
                <a:cs typeface="Calibri"/>
              </a:rPr>
              <a:t> (</a:t>
            </a:r>
            <a:r>
              <a:rPr lang="en-US" dirty="0" err="1">
                <a:solidFill>
                  <a:srgbClr val="24292E"/>
                </a:solidFill>
                <a:latin typeface="Menlo"/>
                <a:ea typeface="Calibri"/>
                <a:cs typeface="Calibri"/>
              </a:rPr>
              <a:t>user_severity_id</a:t>
            </a:r>
            <a:r>
              <a:rPr lang="en-US" dirty="0">
                <a:solidFill>
                  <a:srgbClr val="24292E"/>
                </a:solidFill>
                <a:latin typeface="Menlo"/>
                <a:ea typeface="Calibri"/>
                <a:cs typeface="Calibri"/>
              </a:rPr>
              <a:t>), and is color–coded when shown in Google Maps</a:t>
            </a:r>
            <a:endParaRPr lang="en-US" dirty="0"/>
          </a:p>
          <a:p>
            <a:pPr>
              <a:lnSpc>
                <a:spcPct val="150000"/>
              </a:lnSpc>
              <a:buFont typeface="Wingdings"/>
              <a:buChar char="§"/>
            </a:pPr>
            <a:endParaRPr lang="en-US" sz="1200" dirty="0">
              <a:latin typeface="Menlo"/>
            </a:endParaRPr>
          </a:p>
        </p:txBody>
      </p:sp>
      <p:sp>
        <p:nvSpPr>
          <p:cNvPr id="4" name="Google Shape;229;p29">
            <a:extLst>
              <a:ext uri="{FF2B5EF4-FFF2-40B4-BE49-F238E27FC236}">
                <a16:creationId xmlns:a16="http://schemas.microsoft.com/office/drawing/2014/main" id="{DB30BF53-3259-54A3-B48F-A3241183B4C3}"/>
              </a:ext>
            </a:extLst>
          </p:cNvPr>
          <p:cNvSpPr txBox="1">
            <a:spLocks/>
          </p:cNvSpPr>
          <p:nvPr/>
        </p:nvSpPr>
        <p:spPr>
          <a:xfrm>
            <a:off x="1475850" y="2019567"/>
            <a:ext cx="3863144" cy="22916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9pPr>
          </a:lstStyle>
          <a:p>
            <a:pPr marL="152400" indent="0">
              <a:lnSpc>
                <a:spcPct val="150000"/>
              </a:lnSpc>
              <a:buNone/>
            </a:pPr>
            <a:r>
              <a:rPr lang="en-US" sz="1400" b="1" dirty="0">
                <a:latin typeface="Menlo"/>
              </a:rPr>
              <a:t>Road Hazard Severity</a:t>
            </a:r>
            <a:r>
              <a:rPr lang="en-US" dirty="0">
                <a:latin typeface="Menlo"/>
              </a:rPr>
              <a:t>:</a:t>
            </a:r>
          </a:p>
          <a:p>
            <a:pPr marL="381000" indent="-228600">
              <a:lnSpc>
                <a:spcPct val="150000"/>
              </a:lnSpc>
              <a:buAutoNum type="arabicPeriod"/>
            </a:pPr>
            <a:r>
              <a:rPr lang="en-US" sz="1100" dirty="0">
                <a:solidFill>
                  <a:srgbClr val="24292E"/>
                </a:solidFill>
                <a:latin typeface="Menlo"/>
              </a:rPr>
              <a:t>Negligible - 🟢</a:t>
            </a:r>
            <a:endParaRPr lang="en-US" dirty="0">
              <a:solidFill>
                <a:srgbClr val="4A3C30"/>
              </a:solidFill>
            </a:endParaRPr>
          </a:p>
          <a:p>
            <a:pPr marL="381000" indent="-228600">
              <a:lnSpc>
                <a:spcPct val="150000"/>
              </a:lnSpc>
              <a:buAutoNum type="arabicPeriod"/>
            </a:pPr>
            <a:r>
              <a:rPr lang="en-US" sz="1100" dirty="0">
                <a:solidFill>
                  <a:srgbClr val="24292E"/>
                </a:solidFill>
                <a:latin typeface="Menlo"/>
              </a:rPr>
              <a:t>Minor - 🔵</a:t>
            </a:r>
            <a:endParaRPr lang="en-US" dirty="0">
              <a:solidFill>
                <a:srgbClr val="4A3C30"/>
              </a:solidFill>
            </a:endParaRPr>
          </a:p>
          <a:p>
            <a:pPr marL="381000" indent="-228600">
              <a:lnSpc>
                <a:spcPct val="150000"/>
              </a:lnSpc>
              <a:buAutoNum type="arabicPeriod"/>
            </a:pPr>
            <a:r>
              <a:rPr lang="en-US" sz="1100" dirty="0">
                <a:solidFill>
                  <a:srgbClr val="24292E"/>
                </a:solidFill>
                <a:latin typeface="Menlo"/>
              </a:rPr>
              <a:t>Moderate - 🟡</a:t>
            </a:r>
            <a:endParaRPr lang="en-US" dirty="0">
              <a:solidFill>
                <a:srgbClr val="4A3C30"/>
              </a:solidFill>
            </a:endParaRPr>
          </a:p>
          <a:p>
            <a:pPr marL="381000" indent="-228600">
              <a:lnSpc>
                <a:spcPct val="150000"/>
              </a:lnSpc>
              <a:buAutoNum type="arabicPeriod"/>
            </a:pPr>
            <a:r>
              <a:rPr lang="en-US" sz="1100" dirty="0">
                <a:solidFill>
                  <a:srgbClr val="24292E"/>
                </a:solidFill>
                <a:latin typeface="Menlo"/>
              </a:rPr>
              <a:t>High - 🟠</a:t>
            </a:r>
            <a:endParaRPr lang="en-US" dirty="0">
              <a:solidFill>
                <a:srgbClr val="4A3C30"/>
              </a:solidFill>
            </a:endParaRPr>
          </a:p>
          <a:p>
            <a:pPr marL="381000" indent="-228600">
              <a:lnSpc>
                <a:spcPct val="150000"/>
              </a:lnSpc>
              <a:buAutoNum type="arabicPeriod"/>
            </a:pPr>
            <a:r>
              <a:rPr lang="en-US" sz="1100" dirty="0">
                <a:solidFill>
                  <a:srgbClr val="24292E"/>
                </a:solidFill>
                <a:latin typeface="Menlo"/>
              </a:rPr>
              <a:t>Critical - 🔴 </a:t>
            </a:r>
          </a:p>
        </p:txBody>
      </p:sp>
      <p:pic>
        <p:nvPicPr>
          <p:cNvPr id="6" name="Google Shape;238;p30" descr="A black leaf on a black surface&#10;&#10;AI-generated content may be incorrect.">
            <a:extLst>
              <a:ext uri="{FF2B5EF4-FFF2-40B4-BE49-F238E27FC236}">
                <a16:creationId xmlns:a16="http://schemas.microsoft.com/office/drawing/2014/main" id="{2BE9E57C-1F3D-5BA3-E047-1007BA14EFFC}"/>
              </a:ext>
            </a:extLst>
          </p:cNvPr>
          <p:cNvPicPr preferRelativeResize="0"/>
          <p:nvPr/>
        </p:nvPicPr>
        <p:blipFill rotWithShape="1">
          <a:blip r:embed="rId3">
            <a:alphaModFix amt="25000"/>
          </a:blip>
          <a:srcRect l="12752" t="16275" r="38757" b="8655"/>
          <a:stretch/>
        </p:blipFill>
        <p:spPr>
          <a:xfrm>
            <a:off x="7328400" y="0"/>
            <a:ext cx="1815600" cy="4107775"/>
          </a:xfrm>
          <a:prstGeom prst="rect">
            <a:avLst/>
          </a:prstGeom>
          <a:noFill/>
          <a:ln>
            <a:noFill/>
          </a:ln>
          <a:effectLst>
            <a:outerShdw blurRad="571500" dist="371475" dir="12600000" algn="bl" rotWithShape="0">
              <a:srgbClr val="000000">
                <a:alpha val="55000"/>
              </a:srgbClr>
            </a:outerShdw>
          </a:effectLst>
        </p:spPr>
      </p:pic>
      <p:sp>
        <p:nvSpPr>
          <p:cNvPr id="8" name="Google Shape;229;p29">
            <a:extLst>
              <a:ext uri="{FF2B5EF4-FFF2-40B4-BE49-F238E27FC236}">
                <a16:creationId xmlns:a16="http://schemas.microsoft.com/office/drawing/2014/main" id="{BDA9BE7B-8311-EFCA-0819-0289B0BC07B2}"/>
              </a:ext>
            </a:extLst>
          </p:cNvPr>
          <p:cNvSpPr txBox="1">
            <a:spLocks/>
          </p:cNvSpPr>
          <p:nvPr/>
        </p:nvSpPr>
        <p:spPr>
          <a:xfrm>
            <a:off x="491311" y="3791465"/>
            <a:ext cx="5926588" cy="8723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legreya Sans Medium"/>
                <a:ea typeface="Alegreya Sans Medium"/>
                <a:cs typeface="Alegreya Sans Medium"/>
                <a:sym typeface="Alegreya Sans Medium"/>
              </a:defRPr>
            </a:lvl9pPr>
          </a:lstStyle>
          <a:p>
            <a:pPr>
              <a:lnSpc>
                <a:spcPct val="150000"/>
              </a:lnSpc>
              <a:buFont typeface="Wingdings"/>
              <a:buChar char="§"/>
            </a:pPr>
            <a:r>
              <a:rPr lang="en-US" dirty="0">
                <a:solidFill>
                  <a:srgbClr val="24292E"/>
                </a:solidFill>
                <a:latin typeface="Menlo"/>
                <a:ea typeface="Calibri"/>
                <a:cs typeface="Calibri"/>
              </a:rPr>
              <a:t>(4) geolocation (Lat &amp; Lang) is auto–captured or geocoded (if geolocation support is not available)</a:t>
            </a:r>
          </a:p>
        </p:txBody>
      </p:sp>
    </p:spTree>
    <p:extLst>
      <p:ext uri="{BB962C8B-B14F-4D97-AF65-F5344CB8AC3E}">
        <p14:creationId xmlns:p14="http://schemas.microsoft.com/office/powerpoint/2010/main" val="1540955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2DB0E10C-2D52-03AD-12FB-7209CFFC1B78}"/>
            </a:ext>
          </a:extLst>
        </p:cNvPr>
        <p:cNvGrpSpPr/>
        <p:nvPr/>
      </p:nvGrpSpPr>
      <p:grpSpPr>
        <a:xfrm>
          <a:off x="0" y="0"/>
          <a:ext cx="0" cy="0"/>
          <a:chOff x="0" y="0"/>
          <a:chExt cx="0" cy="0"/>
        </a:xfrm>
      </p:grpSpPr>
      <p:sp>
        <p:nvSpPr>
          <p:cNvPr id="9" name="Google Shape;209;p28">
            <a:extLst>
              <a:ext uri="{FF2B5EF4-FFF2-40B4-BE49-F238E27FC236}">
                <a16:creationId xmlns:a16="http://schemas.microsoft.com/office/drawing/2014/main" id="{877FEBC5-8A5E-FD6D-F915-4FCAEC189EFA}"/>
              </a:ext>
            </a:extLst>
          </p:cNvPr>
          <p:cNvSpPr txBox="1">
            <a:spLocks noGrp="1"/>
          </p:cNvSpPr>
          <p:nvPr>
            <p:ph type="title"/>
          </p:nvPr>
        </p:nvSpPr>
        <p:spPr>
          <a:xfrm>
            <a:off x="861019" y="333694"/>
            <a:ext cx="7704000" cy="572700"/>
          </a:xfrm>
          <a:prstGeom prst="rect">
            <a:avLst/>
          </a:prstGeom>
        </p:spPr>
        <p:txBody>
          <a:bodyPr spcFirstLastPara="1" wrap="square" lIns="91425" tIns="91425" rIns="91425" bIns="91425" anchor="t" anchorCtr="0">
            <a:noAutofit/>
          </a:bodyPr>
          <a:lstStyle/>
          <a:p>
            <a:r>
              <a:rPr lang="en" dirty="0"/>
              <a:t>Road Hazard Management Lifecycle</a:t>
            </a:r>
            <a:endParaRPr lang="en-US" dirty="0"/>
          </a:p>
        </p:txBody>
      </p:sp>
      <p:sp>
        <p:nvSpPr>
          <p:cNvPr id="11" name="Google Shape;229;p29">
            <a:extLst>
              <a:ext uri="{FF2B5EF4-FFF2-40B4-BE49-F238E27FC236}">
                <a16:creationId xmlns:a16="http://schemas.microsoft.com/office/drawing/2014/main" id="{4AB1B054-068C-1151-4DFB-152115EC2FF1}"/>
              </a:ext>
            </a:extLst>
          </p:cNvPr>
          <p:cNvSpPr txBox="1">
            <a:spLocks noGrp="1"/>
          </p:cNvSpPr>
          <p:nvPr>
            <p:ph type="subTitle" idx="1"/>
          </p:nvPr>
        </p:nvSpPr>
        <p:spPr>
          <a:xfrm>
            <a:off x="494775" y="1281936"/>
            <a:ext cx="7639727" cy="564987"/>
          </a:xfrm>
          <a:prstGeom prst="rect">
            <a:avLst/>
          </a:prstGeom>
        </p:spPr>
        <p:txBody>
          <a:bodyPr spcFirstLastPara="1" wrap="square" lIns="91425" tIns="91425" rIns="91425" bIns="91425" anchor="t" anchorCtr="0">
            <a:noAutofit/>
          </a:bodyPr>
          <a:lstStyle/>
          <a:p>
            <a:pPr>
              <a:lnSpc>
                <a:spcPct val="150000"/>
              </a:lnSpc>
              <a:buFont typeface="Wingdings"/>
              <a:buChar char="§"/>
            </a:pPr>
            <a:r>
              <a:rPr lang="en-US" dirty="0">
                <a:solidFill>
                  <a:srgbClr val="24292E"/>
                </a:solidFill>
                <a:latin typeface="Menlo"/>
                <a:ea typeface="Calibri"/>
                <a:cs typeface="Calibri"/>
              </a:rPr>
              <a:t>(5) will have an initial </a:t>
            </a:r>
            <a:r>
              <a:rPr lang="en-US" b="1" i="1" dirty="0">
                <a:solidFill>
                  <a:srgbClr val="24292E"/>
                </a:solidFill>
                <a:latin typeface="Menlo"/>
                <a:ea typeface="Calibri"/>
                <a:cs typeface="Calibri"/>
              </a:rPr>
              <a:t>status</a:t>
            </a:r>
            <a:r>
              <a:rPr lang="en-US" dirty="0">
                <a:solidFill>
                  <a:srgbClr val="24292E"/>
                </a:solidFill>
                <a:latin typeface="Menlo"/>
                <a:ea typeface="Calibri"/>
                <a:cs typeface="Calibri"/>
              </a:rPr>
              <a:t> of </a:t>
            </a:r>
            <a:r>
              <a:rPr lang="en-US" dirty="0" err="1">
                <a:solidFill>
                  <a:srgbClr val="24292E"/>
                </a:solidFill>
                <a:latin typeface="Menlo"/>
                <a:ea typeface="Calibri"/>
                <a:cs typeface="Calibri"/>
              </a:rPr>
              <a:t>Received&amp;UnderReview</a:t>
            </a:r>
            <a:r>
              <a:rPr lang="en-US" dirty="0">
                <a:solidFill>
                  <a:srgbClr val="24292E"/>
                </a:solidFill>
                <a:latin typeface="Menlo"/>
                <a:ea typeface="Calibri"/>
                <a:cs typeface="Calibri"/>
              </a:rPr>
              <a:t> (</a:t>
            </a:r>
            <a:r>
              <a:rPr lang="en-US" dirty="0" err="1">
                <a:solidFill>
                  <a:srgbClr val="24292E"/>
                </a:solidFill>
                <a:latin typeface="Menlo"/>
                <a:ea typeface="Calibri"/>
                <a:cs typeface="Calibri"/>
              </a:rPr>
              <a:t>hazard_status_id</a:t>
            </a:r>
            <a:r>
              <a:rPr lang="en-US" dirty="0">
                <a:solidFill>
                  <a:srgbClr val="24292E"/>
                </a:solidFill>
                <a:latin typeface="Menlo"/>
                <a:ea typeface="Calibri"/>
                <a:cs typeface="Calibri"/>
              </a:rPr>
              <a:t>=1)</a:t>
            </a:r>
          </a:p>
        </p:txBody>
      </p:sp>
      <p:sp>
        <p:nvSpPr>
          <p:cNvPr id="4" name="Arrow: Right 3">
            <a:extLst>
              <a:ext uri="{FF2B5EF4-FFF2-40B4-BE49-F238E27FC236}">
                <a16:creationId xmlns:a16="http://schemas.microsoft.com/office/drawing/2014/main" id="{651E86B6-8105-F9D5-2E98-115A0571273A}"/>
              </a:ext>
            </a:extLst>
          </p:cNvPr>
          <p:cNvSpPr/>
          <p:nvPr/>
        </p:nvSpPr>
        <p:spPr>
          <a:xfrm>
            <a:off x="4485904" y="3286098"/>
            <a:ext cx="288154" cy="210015"/>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oogle Shape;1190;p47">
            <a:extLst>
              <a:ext uri="{FF2B5EF4-FFF2-40B4-BE49-F238E27FC236}">
                <a16:creationId xmlns:a16="http://schemas.microsoft.com/office/drawing/2014/main" id="{E96C6387-FA08-A970-44FD-C24877485C3E}"/>
              </a:ext>
            </a:extLst>
          </p:cNvPr>
          <p:cNvPicPr preferRelativeResize="0"/>
          <p:nvPr/>
        </p:nvPicPr>
        <p:blipFill>
          <a:blip r:embed="rId3">
            <a:alphaModFix amt="15000"/>
          </a:blip>
          <a:stretch>
            <a:fillRect/>
          </a:stretch>
        </p:blipFill>
        <p:spPr>
          <a:xfrm rot="15780000">
            <a:off x="4044842" y="-195019"/>
            <a:ext cx="1639699" cy="1808451"/>
          </a:xfrm>
          <a:prstGeom prst="rect">
            <a:avLst/>
          </a:prstGeom>
          <a:noFill/>
          <a:ln>
            <a:noFill/>
          </a:ln>
          <a:effectLst>
            <a:outerShdw blurRad="485775" dist="304800" dir="5400000" algn="bl" rotWithShape="0">
              <a:srgbClr val="000000">
                <a:alpha val="30000"/>
              </a:srgbClr>
            </a:outerShdw>
          </a:effectLst>
        </p:spPr>
      </p:pic>
      <p:pic>
        <p:nvPicPr>
          <p:cNvPr id="3" name="Picture 2" descr="A diagram of a road hazard status lifecycle&#10;&#10;AI-generated content may be incorrect.">
            <a:extLst>
              <a:ext uri="{FF2B5EF4-FFF2-40B4-BE49-F238E27FC236}">
                <a16:creationId xmlns:a16="http://schemas.microsoft.com/office/drawing/2014/main" id="{D6F2AE34-5C0D-5EFB-9B64-F794556FE35D}"/>
              </a:ext>
            </a:extLst>
          </p:cNvPr>
          <p:cNvPicPr>
            <a:picLocks noChangeAspect="1"/>
          </p:cNvPicPr>
          <p:nvPr/>
        </p:nvPicPr>
        <p:blipFill>
          <a:blip r:embed="rId4"/>
          <a:stretch>
            <a:fillRect/>
          </a:stretch>
        </p:blipFill>
        <p:spPr>
          <a:xfrm>
            <a:off x="787305" y="1854365"/>
            <a:ext cx="3585300" cy="3025944"/>
          </a:xfrm>
          <a:prstGeom prst="rect">
            <a:avLst/>
          </a:prstGeom>
        </p:spPr>
      </p:pic>
      <p:pic>
        <p:nvPicPr>
          <p:cNvPr id="6" name="Picture 5" descr="A diagram of road hazard identification and treatment flow&#10;&#10;AI-generated content may be incorrect.">
            <a:extLst>
              <a:ext uri="{FF2B5EF4-FFF2-40B4-BE49-F238E27FC236}">
                <a16:creationId xmlns:a16="http://schemas.microsoft.com/office/drawing/2014/main" id="{879D913D-CA3B-A822-3090-7D090798AB2C}"/>
              </a:ext>
            </a:extLst>
          </p:cNvPr>
          <p:cNvPicPr>
            <a:picLocks noChangeAspect="1"/>
          </p:cNvPicPr>
          <p:nvPr/>
        </p:nvPicPr>
        <p:blipFill>
          <a:blip r:embed="rId5"/>
          <a:stretch>
            <a:fillRect/>
          </a:stretch>
        </p:blipFill>
        <p:spPr>
          <a:xfrm>
            <a:off x="4867708" y="1853478"/>
            <a:ext cx="3866285" cy="3026354"/>
          </a:xfrm>
          <a:prstGeom prst="rect">
            <a:avLst/>
          </a:prstGeom>
        </p:spPr>
      </p:pic>
    </p:spTree>
    <p:extLst>
      <p:ext uri="{BB962C8B-B14F-4D97-AF65-F5344CB8AC3E}">
        <p14:creationId xmlns:p14="http://schemas.microsoft.com/office/powerpoint/2010/main" val="1327157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a:extLst>
            <a:ext uri="{FF2B5EF4-FFF2-40B4-BE49-F238E27FC236}">
              <a16:creationId xmlns:a16="http://schemas.microsoft.com/office/drawing/2014/main" id="{9F36027F-6972-21CF-2097-EC8A0CDA4032}"/>
            </a:ext>
          </a:extLst>
        </p:cNvPr>
        <p:cNvGrpSpPr/>
        <p:nvPr/>
      </p:nvGrpSpPr>
      <p:grpSpPr>
        <a:xfrm>
          <a:off x="0" y="0"/>
          <a:ext cx="0" cy="0"/>
          <a:chOff x="0" y="0"/>
          <a:chExt cx="0" cy="0"/>
        </a:xfrm>
      </p:grpSpPr>
      <p:sp>
        <p:nvSpPr>
          <p:cNvPr id="7" name="Google Shape;209;p28">
            <a:extLst>
              <a:ext uri="{FF2B5EF4-FFF2-40B4-BE49-F238E27FC236}">
                <a16:creationId xmlns:a16="http://schemas.microsoft.com/office/drawing/2014/main" id="{144166CE-CD13-7BE0-20A4-993771584636}"/>
              </a:ext>
            </a:extLst>
          </p:cNvPr>
          <p:cNvSpPr txBox="1">
            <a:spLocks noGrp="1"/>
          </p:cNvSpPr>
          <p:nvPr>
            <p:ph type="title"/>
          </p:nvPr>
        </p:nvSpPr>
        <p:spPr>
          <a:xfrm>
            <a:off x="861019" y="333694"/>
            <a:ext cx="7704000" cy="572700"/>
          </a:xfrm>
          <a:prstGeom prst="rect">
            <a:avLst/>
          </a:prstGeom>
        </p:spPr>
        <p:txBody>
          <a:bodyPr spcFirstLastPara="1" wrap="square" lIns="91425" tIns="91425" rIns="91425" bIns="91425" anchor="t" anchorCtr="0">
            <a:noAutofit/>
          </a:bodyPr>
          <a:lstStyle/>
          <a:p>
            <a:r>
              <a:rPr lang="en" dirty="0"/>
              <a:t>Architecture Diagram</a:t>
            </a:r>
            <a:endParaRPr lang="en-US" dirty="0"/>
          </a:p>
        </p:txBody>
      </p:sp>
      <p:pic>
        <p:nvPicPr>
          <p:cNvPr id="5" name="Picture 4" descr="A diagram of a software application&#10;&#10;AI-generated content may be incorrect.">
            <a:extLst>
              <a:ext uri="{FF2B5EF4-FFF2-40B4-BE49-F238E27FC236}">
                <a16:creationId xmlns:a16="http://schemas.microsoft.com/office/drawing/2014/main" id="{651ED155-DAB1-3EA9-D44C-8B775AD513B6}"/>
              </a:ext>
            </a:extLst>
          </p:cNvPr>
          <p:cNvPicPr>
            <a:picLocks noChangeAspect="1"/>
          </p:cNvPicPr>
          <p:nvPr/>
        </p:nvPicPr>
        <p:blipFill>
          <a:blip r:embed="rId3"/>
          <a:stretch>
            <a:fillRect/>
          </a:stretch>
        </p:blipFill>
        <p:spPr>
          <a:xfrm>
            <a:off x="1522942" y="1058012"/>
            <a:ext cx="5519195" cy="3459108"/>
          </a:xfrm>
          <a:prstGeom prst="rect">
            <a:avLst/>
          </a:prstGeom>
        </p:spPr>
      </p:pic>
      <p:pic>
        <p:nvPicPr>
          <p:cNvPr id="3" name="Google Shape;1187;p47">
            <a:extLst>
              <a:ext uri="{FF2B5EF4-FFF2-40B4-BE49-F238E27FC236}">
                <a16:creationId xmlns:a16="http://schemas.microsoft.com/office/drawing/2014/main" id="{606C825C-1D47-5833-25B4-EDDD3E93BA75}"/>
              </a:ext>
            </a:extLst>
          </p:cNvPr>
          <p:cNvPicPr preferRelativeResize="0"/>
          <p:nvPr/>
        </p:nvPicPr>
        <p:blipFill>
          <a:blip r:embed="rId4">
            <a:alphaModFix amt="15000"/>
          </a:blip>
          <a:stretch>
            <a:fillRect/>
          </a:stretch>
        </p:blipFill>
        <p:spPr>
          <a:xfrm rot="19195021">
            <a:off x="6603284" y="590997"/>
            <a:ext cx="2159326" cy="1383818"/>
          </a:xfrm>
          <a:prstGeom prst="rect">
            <a:avLst/>
          </a:prstGeom>
          <a:noFill/>
          <a:ln>
            <a:noFill/>
          </a:ln>
          <a:effectLst>
            <a:outerShdw blurRad="485775" dist="304800" dir="5400000" algn="bl" rotWithShape="0">
              <a:srgbClr val="000000">
                <a:alpha val="30000"/>
              </a:srgbClr>
            </a:outerShdw>
          </a:effectLst>
        </p:spPr>
      </p:pic>
    </p:spTree>
    <p:extLst>
      <p:ext uri="{BB962C8B-B14F-4D97-AF65-F5344CB8AC3E}">
        <p14:creationId xmlns:p14="http://schemas.microsoft.com/office/powerpoint/2010/main" val="1163201478"/>
      </p:ext>
    </p:extLst>
  </p:cSld>
  <p:clrMapOvr>
    <a:masterClrMapping/>
  </p:clrMapOvr>
</p:sld>
</file>

<file path=ppt/theme/theme1.xml><?xml version="1.0" encoding="utf-8"?>
<a:theme xmlns:a="http://schemas.openxmlformats.org/drawingml/2006/main" name="Clean Aesthetic Company Profile by Slidesgo">
  <a:themeElements>
    <a:clrScheme name="Simple Light">
      <a:dk1>
        <a:srgbClr val="4A3C30"/>
      </a:dk1>
      <a:lt1>
        <a:srgbClr val="F6F3EC"/>
      </a:lt1>
      <a:dk2>
        <a:srgbClr val="E9D9C8"/>
      </a:dk2>
      <a:lt2>
        <a:srgbClr val="9D6F4D"/>
      </a:lt2>
      <a:accent1>
        <a:srgbClr val="967860"/>
      </a:accent1>
      <a:accent2>
        <a:srgbClr val="9F9685"/>
      </a:accent2>
      <a:accent3>
        <a:srgbClr val="FFFFFF"/>
      </a:accent3>
      <a:accent4>
        <a:srgbClr val="FFFFFF"/>
      </a:accent4>
      <a:accent5>
        <a:srgbClr val="FFFFFF"/>
      </a:accent5>
      <a:accent6>
        <a:srgbClr val="FFFFFF"/>
      </a:accent6>
      <a:hlink>
        <a:srgbClr val="20212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15</Slides>
  <Notes>15</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Clean Aesthetic Company Profile by Slidesgo</vt:lpstr>
      <vt:lpstr>SafeRoads Navigator </vt:lpstr>
      <vt:lpstr>What is SafeRoads Navigator</vt:lpstr>
      <vt:lpstr>Gaps in current Body of Research</vt:lpstr>
      <vt:lpstr>Research Questions</vt:lpstr>
      <vt:lpstr>Definition of Terms</vt:lpstr>
      <vt:lpstr>Road Hazard Management Lifecycle</vt:lpstr>
      <vt:lpstr>Road Hazard Management Lifecycle</vt:lpstr>
      <vt:lpstr>Road Hazard Management Lifecycle</vt:lpstr>
      <vt:lpstr>Architecture Diagram</vt:lpstr>
      <vt:lpstr>Hazard Reporting Module</vt:lpstr>
      <vt:lpstr>Report Hazard Mapping</vt:lpstr>
      <vt:lpstr>Dual–Vetting Approach</vt:lpstr>
      <vt:lpstr>Limitations</vt:lpstr>
      <vt:lpstr>System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1229</cp:revision>
  <dcterms:modified xsi:type="dcterms:W3CDTF">2025-07-19T02:23:45Z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96ed6d7-747c-41fd-b042-ff14484edc24_Enabled">
    <vt:lpwstr>true</vt:lpwstr>
  </property>
  <property fmtid="{D5CDD505-2E9C-101B-9397-08002B2CF9AE}" pid="3" name="MSIP_Label_c96ed6d7-747c-41fd-b042-ff14484edc24_SetDate">
    <vt:lpwstr>2025-05-13T04:04:42Z</vt:lpwstr>
  </property>
  <property fmtid="{D5CDD505-2E9C-101B-9397-08002B2CF9AE}" pid="4" name="MSIP_Label_c96ed6d7-747c-41fd-b042-ff14484edc24_Method">
    <vt:lpwstr>Standard</vt:lpwstr>
  </property>
  <property fmtid="{D5CDD505-2E9C-101B-9397-08002B2CF9AE}" pid="5" name="MSIP_Label_c96ed6d7-747c-41fd-b042-ff14484edc24_Name">
    <vt:lpwstr>defa4170-0d19-0005-0004-bc88714345d2</vt:lpwstr>
  </property>
  <property fmtid="{D5CDD505-2E9C-101B-9397-08002B2CF9AE}" pid="6" name="MSIP_Label_c96ed6d7-747c-41fd-b042-ff14484edc24_SiteId">
    <vt:lpwstr>6a425d0d-58f2-4e36-8689-10002b2ec567</vt:lpwstr>
  </property>
  <property fmtid="{D5CDD505-2E9C-101B-9397-08002B2CF9AE}" pid="7" name="MSIP_Label_c96ed6d7-747c-41fd-b042-ff14484edc24_ActionId">
    <vt:lpwstr>ce1b80a7-d762-4391-966d-1e90d35f24f1</vt:lpwstr>
  </property>
  <property fmtid="{D5CDD505-2E9C-101B-9397-08002B2CF9AE}" pid="8" name="MSIP_Label_c96ed6d7-747c-41fd-b042-ff14484edc24_ContentBits">
    <vt:lpwstr>0</vt:lpwstr>
  </property>
  <property fmtid="{D5CDD505-2E9C-101B-9397-08002B2CF9AE}" pid="9" name="MSIP_Label_c96ed6d7-747c-41fd-b042-ff14484edc24_Tag">
    <vt:lpwstr>10, 3, 0, 2</vt:lpwstr>
  </property>
</Properties>
</file>